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4"/>
  </p:sldMasterIdLst>
  <p:notesMasterIdLst>
    <p:notesMasterId r:id="rId55"/>
  </p:notesMasterIdLst>
  <p:sldIdLst>
    <p:sldId id="256" r:id="rId5"/>
    <p:sldId id="258" r:id="rId6"/>
    <p:sldId id="259" r:id="rId7"/>
    <p:sldId id="260" r:id="rId8"/>
    <p:sldId id="261" r:id="rId9"/>
    <p:sldId id="262" r:id="rId10"/>
    <p:sldId id="286" r:id="rId11"/>
    <p:sldId id="287" r:id="rId12"/>
    <p:sldId id="263" r:id="rId13"/>
    <p:sldId id="308" r:id="rId14"/>
    <p:sldId id="297" r:id="rId15"/>
    <p:sldId id="288" r:id="rId16"/>
    <p:sldId id="289" r:id="rId17"/>
    <p:sldId id="290" r:id="rId18"/>
    <p:sldId id="291" r:id="rId19"/>
    <p:sldId id="292" r:id="rId20"/>
    <p:sldId id="265" r:id="rId21"/>
    <p:sldId id="266" r:id="rId22"/>
    <p:sldId id="298" r:id="rId23"/>
    <p:sldId id="267" r:id="rId24"/>
    <p:sldId id="264" r:id="rId25"/>
    <p:sldId id="268" r:id="rId26"/>
    <p:sldId id="293" r:id="rId27"/>
    <p:sldId id="294" r:id="rId28"/>
    <p:sldId id="269" r:id="rId29"/>
    <p:sldId id="272" r:id="rId30"/>
    <p:sldId id="273" r:id="rId31"/>
    <p:sldId id="274" r:id="rId32"/>
    <p:sldId id="283" r:id="rId33"/>
    <p:sldId id="284" r:id="rId34"/>
    <p:sldId id="285" r:id="rId35"/>
    <p:sldId id="295" r:id="rId36"/>
    <p:sldId id="270" r:id="rId37"/>
    <p:sldId id="280" r:id="rId38"/>
    <p:sldId id="271" r:id="rId39"/>
    <p:sldId id="300" r:id="rId40"/>
    <p:sldId id="299" r:id="rId41"/>
    <p:sldId id="301" r:id="rId42"/>
    <p:sldId id="276" r:id="rId43"/>
    <p:sldId id="277" r:id="rId44"/>
    <p:sldId id="278" r:id="rId45"/>
    <p:sldId id="279" r:id="rId46"/>
    <p:sldId id="281" r:id="rId47"/>
    <p:sldId id="282" r:id="rId48"/>
    <p:sldId id="302" r:id="rId49"/>
    <p:sldId id="303" r:id="rId50"/>
    <p:sldId id="304" r:id="rId51"/>
    <p:sldId id="305" r:id="rId52"/>
    <p:sldId id="307" r:id="rId53"/>
    <p:sldId id="296" r:id="rId5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EDECF4"/>
    <a:srgbClr val="000000"/>
    <a:srgbClr val="ECEC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A63B86C-50EF-46F8-B662-048B7345D05B}" v="47" dt="2019-10-06T10:07:00.57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988" autoAdjust="0"/>
    <p:restoredTop sz="96449" autoAdjust="0"/>
  </p:normalViewPr>
  <p:slideViewPr>
    <p:cSldViewPr snapToGrid="0">
      <p:cViewPr varScale="1">
        <p:scale>
          <a:sx n="73" d="100"/>
          <a:sy n="73" d="100"/>
        </p:scale>
        <p:origin x="636" y="3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AE3C21-C3CB-4B8D-9033-56C1B3CE75FA}" type="datetimeFigureOut">
              <a:rPr lang="en-US" smtClean="0"/>
              <a:t>10/6/2019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732C3C-A191-48C2-A7E8-9C96AF841A7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63942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Why an I doing this?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732C3C-A191-48C2-A7E8-9C96AF841A7A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74279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732C3C-A191-48C2-A7E8-9C96AF841A7A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38182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732C3C-A191-48C2-A7E8-9C96AF841A7A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99212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732C3C-A191-48C2-A7E8-9C96AF841A7A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52739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732C3C-A191-48C2-A7E8-9C96AF841A7A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20779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732C3C-A191-48C2-A7E8-9C96AF841A7A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7055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E9517-8E69-4FF1-9294-E1E54A394BAE}" type="datetime1">
              <a:rPr lang="en-US" smtClean="0"/>
              <a:t>10/6/2019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DEFFE-95A2-43FF-99D5-6E7D22FB0B88}" type="datetime1">
              <a:rPr lang="en-US" smtClean="0"/>
              <a:t>10/6/2019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8F6ED-3CC4-4AFC-845E-EA395F55A80F}" type="datetime1">
              <a:rPr lang="en-US" smtClean="0"/>
              <a:t>10/6/2019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898A29-D8FB-46E0-94ED-76B45654629F}" type="datetime1">
              <a:rPr lang="en-US" smtClean="0"/>
              <a:t>10/6/2019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BF942-E3E4-447D-BFAE-5B5B25F76F4C}" type="datetime1">
              <a:rPr lang="en-US" smtClean="0"/>
              <a:t>10/6/2019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54C4CE-C594-4506-B364-99EFEEFBB023}" type="datetime1">
              <a:rPr lang="en-US" smtClean="0"/>
              <a:t>10/6/2019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1A8E48-174D-4FEB-9E49-805E25B6E4DE}" type="datetime1">
              <a:rPr lang="en-US" smtClean="0"/>
              <a:t>10/6/2019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78E718-7869-4C6F-963F-37646651C408}" type="datetime1">
              <a:rPr lang="en-US" smtClean="0"/>
              <a:t>10/6/2019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C8F81-CFCC-4380-95A1-3EA40326D83F}" type="datetime1">
              <a:rPr lang="en-US" smtClean="0"/>
              <a:t>10/6/2019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3D059-B916-4F7C-A4ED-4054F320AB5E}" type="datetime1">
              <a:rPr lang="en-US" smtClean="0"/>
              <a:t>10/6/2019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C09DA-8BB6-47A9-8041-F86B534ABC44}" type="datetime1">
              <a:rPr lang="en-US" smtClean="0"/>
              <a:t>10/6/2019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ED52A-4DB9-477E-8FA6-EFA1723225C0}" type="datetime1">
              <a:rPr lang="en-US" smtClean="0"/>
              <a:t>10/6/2019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95BC2-041D-4BFD-90E5-0281AA95C4F8}" type="datetime1">
              <a:rPr lang="en-US" smtClean="0"/>
              <a:t>10/6/2019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99882C83-E2E7-4E14-8989-44350B9DDE3D}" type="datetime1">
              <a:rPr lang="en-US" smtClean="0"/>
              <a:t>10/6/2019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86F7BD38-A805-4B2C-9BDF-D56E94387879}" type="datetime1">
              <a:rPr lang="en-US" smtClean="0"/>
              <a:t>10/6/2019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3" r:id="rId9"/>
    <p:sldLayoutId id="2147483657" r:id="rId10"/>
    <p:sldLayoutId id="2147483666" r:id="rId11"/>
    <p:sldLayoutId id="2147483661" r:id="rId12"/>
    <p:sldLayoutId id="2147483658" r:id="rId13"/>
    <p:sldLayoutId id="2147483659" r:id="rId1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reestockphotos.biz/stockphoto/15599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5" Type="http://schemas.openxmlformats.org/officeDocument/2006/relationships/hyperlink" Target="http://www.freestockphotos.biz/stockphoto/15595" TargetMode="External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reestockphotos.biz/stockphoto/15599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5" Type="http://schemas.openxmlformats.org/officeDocument/2006/relationships/hyperlink" Target="http://www.freestockphotos.biz/stockphoto/15595" TargetMode="External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reestockphotos.biz/stockphoto/15599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5" Type="http://schemas.openxmlformats.org/officeDocument/2006/relationships/hyperlink" Target="http://www.freestockphotos.biz/stockphoto/15595" TargetMode="External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jacksonbiebsgmzperry.deviantart.com/art/Bailarina-de-Ballet-PNG-293351235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jacksonbiebsgmzperry.deviantart.com/art/Bailarina-de-Ballet-PNG-293351235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jacksonbiebsgmzperry.deviantart.com/art/Bailarina-de-Ballet-PNG-293351235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jacksonbiebsgmzperry.deviantart.com/art/Bailarina-de-Ballet-PNG-293351235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hyperlink" Target="http://jacksonbiebsgmzperry.deviantart.com/art/Bailarina-de-Ballet-PNG-293351235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hyperlink" Target="http://jacksonbiebsgmzperry.deviantart.com/art/Bailarina-de-Ballet-PNG-293351235" TargetMode="External"/><Relationship Id="rId4" Type="http://schemas.openxmlformats.org/officeDocument/2006/relationships/image" Target="../media/image2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hyperlink" Target="http://jacksonbiebsgmzperry.deviantart.com/art/Bailarina-de-Ballet-PNG-293351235" TargetMode="Externa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quebellabeauty.wordpress.com/2015/01/30/natures-beautiful-gifts-seaweed/" TargetMode="External"/><Relationship Id="rId7" Type="http://schemas.openxmlformats.org/officeDocument/2006/relationships/hyperlink" Target="http://solitudesublime.blogspot.com/2012_01_01_archive.html" TargetMode="External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hyperlink" Target="http://egosumdaniel.se/" TargetMode="External"/><Relationship Id="rId4" Type="http://schemas.openxmlformats.org/officeDocument/2006/relationships/image" Target="../media/image3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unsplash.com/search/photos/shih-tzu?utm_source=unsplash&amp;utm_medium=referral&amp;utm_content=creditCopyText" TargetMode="External"/><Relationship Id="rId4" Type="http://schemas.openxmlformats.org/officeDocument/2006/relationships/hyperlink" Target="https://unsplash.com/@edsonfotopet?utm_source=unsplash&amp;utm_medium=referral&amp;utm_content=creditCopyText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12839A1C-34CB-4C3C-8531-CA67525FDE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24" name="Freeform: Shape 23">
            <a:extLst>
              <a:ext uri="{FF2B5EF4-FFF2-40B4-BE49-F238E27FC236}">
                <a16:creationId xmlns:a16="http://schemas.microsoft.com/office/drawing/2014/main" id="{FAC94EAF-F7F7-4727-AE69-A7036B4A51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16200000">
            <a:off x="-650724" y="650724"/>
            <a:ext cx="6858000" cy="5556552"/>
          </a:xfrm>
          <a:custGeom>
            <a:avLst/>
            <a:gdLst>
              <a:gd name="connsiteX0" fmla="*/ 6858000 w 6858000"/>
              <a:gd name="connsiteY0" fmla="*/ 3445704 h 5556552"/>
              <a:gd name="connsiteX1" fmla="*/ 3829242 w 6858000"/>
              <a:gd name="connsiteY1" fmla="*/ 5433322 h 5556552"/>
              <a:gd name="connsiteX2" fmla="*/ 3827369 w 6858000"/>
              <a:gd name="connsiteY2" fmla="*/ 5434867 h 5556552"/>
              <a:gd name="connsiteX3" fmla="*/ 3824583 w 6858000"/>
              <a:gd name="connsiteY3" fmla="*/ 5436378 h 5556552"/>
              <a:gd name="connsiteX4" fmla="*/ 3798693 w 6858000"/>
              <a:gd name="connsiteY4" fmla="*/ 5453370 h 5556552"/>
              <a:gd name="connsiteX5" fmla="*/ 3785011 w 6858000"/>
              <a:gd name="connsiteY5" fmla="*/ 5457858 h 5556552"/>
              <a:gd name="connsiteX6" fmla="*/ 3706339 w 6858000"/>
              <a:gd name="connsiteY6" fmla="*/ 5500559 h 5556552"/>
              <a:gd name="connsiteX7" fmla="*/ 3428998 w 6858000"/>
              <a:gd name="connsiteY7" fmla="*/ 5556552 h 5556552"/>
              <a:gd name="connsiteX8" fmla="*/ 3151658 w 6858000"/>
              <a:gd name="connsiteY8" fmla="*/ 5500559 h 5556552"/>
              <a:gd name="connsiteX9" fmla="*/ 3072996 w 6858000"/>
              <a:gd name="connsiteY9" fmla="*/ 5457863 h 5556552"/>
              <a:gd name="connsiteX10" fmla="*/ 3059298 w 6858000"/>
              <a:gd name="connsiteY10" fmla="*/ 5453370 h 5556552"/>
              <a:gd name="connsiteX11" fmla="*/ 3033383 w 6858000"/>
              <a:gd name="connsiteY11" fmla="*/ 5436362 h 5556552"/>
              <a:gd name="connsiteX12" fmla="*/ 3030627 w 6858000"/>
              <a:gd name="connsiteY12" fmla="*/ 5434867 h 5556552"/>
              <a:gd name="connsiteX13" fmla="*/ 3028775 w 6858000"/>
              <a:gd name="connsiteY13" fmla="*/ 5433338 h 5556552"/>
              <a:gd name="connsiteX14" fmla="*/ 0 w 6858000"/>
              <a:gd name="connsiteY14" fmla="*/ 3445704 h 5556552"/>
              <a:gd name="connsiteX15" fmla="*/ 6858000 w 6858000"/>
              <a:gd name="connsiteY15" fmla="*/ 0 h 5556552"/>
              <a:gd name="connsiteX16" fmla="*/ 6858000 w 6858000"/>
              <a:gd name="connsiteY16" fmla="*/ 349336 h 5556552"/>
              <a:gd name="connsiteX17" fmla="*/ 6858000 w 6858000"/>
              <a:gd name="connsiteY17" fmla="*/ 3445703 h 5556552"/>
              <a:gd name="connsiteX18" fmla="*/ 0 w 6858000"/>
              <a:gd name="connsiteY18" fmla="*/ 3445703 h 5556552"/>
              <a:gd name="connsiteX19" fmla="*/ 0 w 6858000"/>
              <a:gd name="connsiteY19" fmla="*/ 0 h 5556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858000" h="5556552">
                <a:moveTo>
                  <a:pt x="6858000" y="3445704"/>
                </a:moveTo>
                <a:lnTo>
                  <a:pt x="3829242" y="5433322"/>
                </a:lnTo>
                <a:lnTo>
                  <a:pt x="3827369" y="5434867"/>
                </a:lnTo>
                <a:lnTo>
                  <a:pt x="3824583" y="5436378"/>
                </a:lnTo>
                <a:lnTo>
                  <a:pt x="3798693" y="5453370"/>
                </a:lnTo>
                <a:lnTo>
                  <a:pt x="3785011" y="5457858"/>
                </a:lnTo>
                <a:lnTo>
                  <a:pt x="3706339" y="5500559"/>
                </a:lnTo>
                <a:cubicBezTo>
                  <a:pt x="3621096" y="5536614"/>
                  <a:pt x="3527375" y="5556552"/>
                  <a:pt x="3428998" y="5556552"/>
                </a:cubicBezTo>
                <a:cubicBezTo>
                  <a:pt x="3330621" y="5556552"/>
                  <a:pt x="3236901" y="5536614"/>
                  <a:pt x="3151658" y="5500559"/>
                </a:cubicBezTo>
                <a:lnTo>
                  <a:pt x="3072996" y="5457863"/>
                </a:lnTo>
                <a:lnTo>
                  <a:pt x="3059298" y="5453370"/>
                </a:lnTo>
                <a:lnTo>
                  <a:pt x="3033383" y="5436362"/>
                </a:lnTo>
                <a:lnTo>
                  <a:pt x="3030627" y="5434867"/>
                </a:lnTo>
                <a:lnTo>
                  <a:pt x="3028775" y="5433338"/>
                </a:lnTo>
                <a:lnTo>
                  <a:pt x="0" y="3445704"/>
                </a:lnTo>
                <a:close/>
                <a:moveTo>
                  <a:pt x="6858000" y="0"/>
                </a:moveTo>
                <a:lnTo>
                  <a:pt x="6858000" y="349336"/>
                </a:lnTo>
                <a:lnTo>
                  <a:pt x="6858000" y="3445703"/>
                </a:lnTo>
                <a:lnTo>
                  <a:pt x="0" y="3445703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  <a:effectLst/>
          <a:extLst>
            <a:ext uri="{91240B29-F687-4f45-9708-019B960494DF}">
              <a14:hiddenLine xmlns:a16="http://schemas.microsoft.com/office/drawing/2014/main" xmlns:p14="http://schemas.microsoft.com/office/powerpoint/2010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FC7E44-4828-47E6-A083-C1E389988E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0815" y="1243837"/>
            <a:ext cx="3994015" cy="2294852"/>
          </a:xfrm>
          <a:effectLst/>
        </p:spPr>
        <p:txBody>
          <a:bodyPr anchor="ctr">
            <a:normAutofit/>
          </a:bodyPr>
          <a:lstStyle/>
          <a:p>
            <a:r>
              <a:rPr lang="en-US" sz="2800" dirty="0"/>
              <a:t>Barney Lawrence</a:t>
            </a:r>
          </a:p>
          <a:p>
            <a:pPr algn="ctr"/>
            <a:endParaRPr lang="en-US" sz="2800" dirty="0"/>
          </a:p>
          <a:p>
            <a:r>
              <a:rPr lang="en-US" sz="2800" dirty="0"/>
              <a:t>@</a:t>
            </a:r>
            <a:r>
              <a:rPr lang="en-US" sz="2800" dirty="0" err="1"/>
              <a:t>SQLBarney</a:t>
            </a:r>
            <a:endParaRPr lang="en-US" sz="28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8617FD-A3DD-4B1B-A618-8B7F44A2DD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63136" y="2011396"/>
            <a:ext cx="5612039" cy="2750147"/>
          </a:xfrm>
          <a:effectLst/>
        </p:spPr>
        <p:txBody>
          <a:bodyPr anchor="ctr">
            <a:normAutofit/>
          </a:bodyPr>
          <a:lstStyle/>
          <a:p>
            <a:r>
              <a:rPr lang="en-US" sz="3600" dirty="0"/>
              <a:t>DAX Explained Through Dance, Memes and Dad Jokes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1BC4DA-F578-4D6B-9FEA-A4A49117FE6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99000"/>
          </a:blip>
          <a:stretch>
            <a:fillRect/>
          </a:stretch>
        </p:blipFill>
        <p:spPr>
          <a:xfrm>
            <a:off x="430815" y="4588687"/>
            <a:ext cx="2066656" cy="205095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0AFDEE5-C920-4627-A064-20C6054A542B}"/>
              </a:ext>
            </a:extLst>
          </p:cNvPr>
          <p:cNvSpPr/>
          <p:nvPr/>
        </p:nvSpPr>
        <p:spPr>
          <a:xfrm>
            <a:off x="4295555" y="6280253"/>
            <a:ext cx="75873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</a:rPr>
              <a:t>github.com/</a:t>
            </a:r>
            <a:r>
              <a:rPr lang="en-GB" sz="2000" dirty="0" err="1">
                <a:solidFill>
                  <a:schemeClr val="bg1"/>
                </a:solidFill>
              </a:rPr>
              <a:t>BarneyLawrence</a:t>
            </a:r>
            <a:r>
              <a:rPr lang="en-GB" sz="2000" dirty="0">
                <a:solidFill>
                  <a:schemeClr val="bg1"/>
                </a:solidFill>
              </a:rPr>
              <a:t>/Sessions-DAX-Through-Dance</a:t>
            </a:r>
          </a:p>
        </p:txBody>
      </p:sp>
    </p:spTree>
    <p:extLst>
      <p:ext uri="{BB962C8B-B14F-4D97-AF65-F5344CB8AC3E}">
        <p14:creationId xmlns:p14="http://schemas.microsoft.com/office/powerpoint/2010/main" val="40547745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5E2979-5687-41A4-BE03-CA2E34FFE1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Key Points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06AA9A-8C2B-4618-9248-F4AEF01C7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7424" y="2447697"/>
            <a:ext cx="10554574" cy="3636511"/>
          </a:xfrm>
        </p:spPr>
        <p:txBody>
          <a:bodyPr>
            <a:normAutofit/>
          </a:bodyPr>
          <a:lstStyle/>
          <a:p>
            <a:r>
              <a:rPr lang="en-GB" sz="4400" dirty="0"/>
              <a:t>Filter Context</a:t>
            </a:r>
          </a:p>
          <a:p>
            <a:r>
              <a:rPr lang="en-GB" sz="4400" dirty="0"/>
              <a:t>Row Context</a:t>
            </a:r>
          </a:p>
          <a:p>
            <a:r>
              <a:rPr lang="en-GB" sz="4400" dirty="0"/>
              <a:t>Calculate and Context Transition</a:t>
            </a:r>
          </a:p>
          <a:p>
            <a:r>
              <a:rPr lang="en-GB" sz="4400" dirty="0"/>
              <a:t>Calculate and Context Changes</a:t>
            </a:r>
          </a:p>
        </p:txBody>
      </p:sp>
    </p:spTree>
    <p:extLst>
      <p:ext uri="{BB962C8B-B14F-4D97-AF65-F5344CB8AC3E}">
        <p14:creationId xmlns:p14="http://schemas.microsoft.com/office/powerpoint/2010/main" val="33129965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51F1D-399F-43A5-8CF3-2BD0B4E81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Simple Calculation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39BED4B-C38C-43C2-B77C-9432032FA66F}"/>
              </a:ext>
            </a:extLst>
          </p:cNvPr>
          <p:cNvSpPr/>
          <p:nvPr/>
        </p:nvSpPr>
        <p:spPr>
          <a:xfrm>
            <a:off x="1292953" y="3186114"/>
            <a:ext cx="9341019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dirty="0">
                <a:solidFill>
                  <a:srgbClr val="000000"/>
                </a:solidFill>
                <a:latin typeface="Consolas" panose="020B0609020204030204" pitchFamily="49" charset="0"/>
              </a:rPr>
              <a:t>Punchline Measure 1 = </a:t>
            </a:r>
          </a:p>
          <a:p>
            <a:r>
              <a:rPr lang="en-US" sz="5400" dirty="0">
                <a:solidFill>
                  <a:srgbClr val="000000"/>
                </a:solidFill>
                <a:latin typeface="Consolas" panose="020B0609020204030204" pitchFamily="49" charset="0"/>
              </a:rPr>
              <a:t>VALUES(Jokes[Punchline])</a:t>
            </a:r>
            <a:endParaRPr lang="en-US" sz="5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36089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59C76-6C31-48F4-A85D-3590D6F902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Level 1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1CC4ECC-EDE9-47ED-8DE3-977BB846B7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907" t="2214" r="1086" b="1"/>
          <a:stretch/>
        </p:blipFill>
        <p:spPr>
          <a:xfrm flipH="1">
            <a:off x="696461" y="2989566"/>
            <a:ext cx="3614959" cy="251690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0F69951-2FE3-4069-A0CE-CFDA0176D05F}"/>
              </a:ext>
            </a:extLst>
          </p:cNvPr>
          <p:cNvSpPr/>
          <p:nvPr/>
        </p:nvSpPr>
        <p:spPr>
          <a:xfrm>
            <a:off x="4621328" y="3310663"/>
            <a:ext cx="7648248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rgbClr val="000000"/>
                </a:solidFill>
                <a:latin typeface="Consolas" panose="020B0609020204030204" pitchFamily="49" charset="0"/>
              </a:rPr>
              <a:t>Punchline Measure 1 = </a:t>
            </a:r>
          </a:p>
          <a:p>
            <a:r>
              <a:rPr lang="en-US" sz="4400" dirty="0">
                <a:solidFill>
                  <a:srgbClr val="000000"/>
                </a:solidFill>
                <a:latin typeface="Consolas" panose="020B0609020204030204" pitchFamily="49" charset="0"/>
              </a:rPr>
              <a:t>VALUES(Jokes[Punchline])</a:t>
            </a:r>
            <a:endParaRPr lang="en-US" sz="4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73552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16CB0-E79D-4298-9424-EA65B9EBB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Level 2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11545AF-ED63-48D0-9814-ED72E956A7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9221" y="2705130"/>
            <a:ext cx="3635404" cy="255385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BF2D112-D76F-428B-9EE4-344067326E71}"/>
              </a:ext>
            </a:extLst>
          </p:cNvPr>
          <p:cNvSpPr/>
          <p:nvPr/>
        </p:nvSpPr>
        <p:spPr>
          <a:xfrm>
            <a:off x="4299807" y="2643471"/>
            <a:ext cx="7892193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latin typeface="Consolas" panose="020B0609020204030204" pitchFamily="49" charset="0"/>
              </a:rPr>
              <a:t>Punchline Measure 2 = </a:t>
            </a:r>
          </a:p>
          <a:p>
            <a:r>
              <a:rPr lang="en-US" sz="3600" dirty="0">
                <a:latin typeface="Consolas" panose="020B0609020204030204" pitchFamily="49" charset="0"/>
              </a:rPr>
              <a:t>IF(</a:t>
            </a:r>
          </a:p>
          <a:p>
            <a:r>
              <a:rPr lang="en-US" sz="3600" dirty="0">
                <a:latin typeface="Consolas" panose="020B0609020204030204" pitchFamily="49" charset="0"/>
              </a:rPr>
              <a:t>	COUNT(Jokes[Punchline]) = 1,</a:t>
            </a:r>
          </a:p>
          <a:p>
            <a:r>
              <a:rPr lang="en-US" sz="3600" dirty="0">
                <a:latin typeface="Consolas" panose="020B0609020204030204" pitchFamily="49" charset="0"/>
              </a:rPr>
              <a:t>	VALUES(Jokes[Punchline]),</a:t>
            </a:r>
          </a:p>
          <a:p>
            <a:r>
              <a:rPr lang="en-US" sz="3600" dirty="0">
                <a:latin typeface="Consolas" panose="020B0609020204030204" pitchFamily="49" charset="0"/>
              </a:rPr>
              <a:t>	"Too Many Answers"</a:t>
            </a:r>
          </a:p>
          <a:p>
            <a:r>
              <a:rPr lang="en-US" sz="3600" dirty="0">
                <a:latin typeface="Consolas" panose="020B0609020204030204" pitchFamily="49" charset="0"/>
              </a:rPr>
              <a:t>)</a:t>
            </a:r>
            <a:endParaRPr lang="en-US" sz="3600" b="0" dirty="0"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29463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F28FB9-6B82-4332-BECA-E297EA0BBC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Level 3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B9F1BF8-8644-4F1E-B453-E823B03803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9591" y="3008894"/>
            <a:ext cx="3089458" cy="247145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E89953A-0B98-47D4-96C5-9DD69B137A51}"/>
              </a:ext>
            </a:extLst>
          </p:cNvPr>
          <p:cNvSpPr/>
          <p:nvPr/>
        </p:nvSpPr>
        <p:spPr>
          <a:xfrm>
            <a:off x="3939049" y="2441235"/>
            <a:ext cx="8186320" cy="324531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en-US" sz="3600" dirty="0">
                <a:latin typeface="Consolas" panose="020B0609020204030204" pitchFamily="49" charset="0"/>
              </a:rPr>
              <a:t>Punchline Measure 3 = </a:t>
            </a:r>
          </a:p>
          <a:p>
            <a:r>
              <a:rPr lang="en-US" sz="3600" dirty="0">
                <a:latin typeface="Consolas" panose="020B0609020204030204" pitchFamily="49" charset="0"/>
              </a:rPr>
              <a:t>IF(</a:t>
            </a:r>
          </a:p>
          <a:p>
            <a:r>
              <a:rPr lang="en-US" sz="3600" dirty="0">
                <a:latin typeface="Consolas" panose="020B0609020204030204" pitchFamily="49" charset="0"/>
              </a:rPr>
              <a:t>	HASONEVALUE(Jokes[Punchline]),</a:t>
            </a:r>
          </a:p>
          <a:p>
            <a:r>
              <a:rPr lang="en-US" sz="3600" dirty="0">
                <a:latin typeface="Consolas" panose="020B0609020204030204" pitchFamily="49" charset="0"/>
              </a:rPr>
              <a:t>	VALUES(Jokes[Punchline]),</a:t>
            </a:r>
          </a:p>
          <a:p>
            <a:r>
              <a:rPr lang="en-US" sz="3600" dirty="0">
                <a:latin typeface="Consolas" panose="020B0609020204030204" pitchFamily="49" charset="0"/>
              </a:rPr>
              <a:t>	"Too Many Answers"</a:t>
            </a:r>
          </a:p>
          <a:p>
            <a:r>
              <a:rPr lang="en-US" sz="3600" dirty="0">
                <a:latin typeface="Consolas" panose="020B0609020204030204" pitchFamily="49" charset="0"/>
              </a:rPr>
              <a:t>)</a:t>
            </a:r>
            <a:endParaRPr lang="en-US" sz="3600" b="0" dirty="0"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88453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F8DCC3-AA2F-4251-A656-BAB0E6B70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Level 4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E4D283-2124-4E13-9EC5-D50E216455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226" y="2468758"/>
            <a:ext cx="3542543" cy="367389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65E3F83-50D0-4C0D-98D0-934DAD3C8B4B}"/>
              </a:ext>
            </a:extLst>
          </p:cNvPr>
          <p:cNvSpPr/>
          <p:nvPr/>
        </p:nvSpPr>
        <p:spPr>
          <a:xfrm>
            <a:off x="3976577" y="2412881"/>
            <a:ext cx="7864197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dirty="0">
                <a:latin typeface="Consolas" panose="020B0609020204030204" pitchFamily="49" charset="0"/>
              </a:rPr>
              <a:t>Punchline Measure 4 = </a:t>
            </a:r>
          </a:p>
          <a:p>
            <a:r>
              <a:rPr lang="en-US" sz="4800" dirty="0">
                <a:latin typeface="Consolas" panose="020B0609020204030204" pitchFamily="49" charset="0"/>
              </a:rPr>
              <a:t>SELECTEDVALUE(</a:t>
            </a:r>
          </a:p>
          <a:p>
            <a:r>
              <a:rPr lang="en-US" sz="4800" dirty="0">
                <a:latin typeface="Consolas" panose="020B0609020204030204" pitchFamily="49" charset="0"/>
              </a:rPr>
              <a:t>	Jokes[Punchline],</a:t>
            </a:r>
          </a:p>
          <a:p>
            <a:r>
              <a:rPr lang="en-US" sz="4800" dirty="0">
                <a:latin typeface="Consolas" panose="020B0609020204030204" pitchFamily="49" charset="0"/>
              </a:rPr>
              <a:t>	"Too Many Answers"</a:t>
            </a:r>
          </a:p>
          <a:p>
            <a:r>
              <a:rPr lang="en-US" sz="4800" dirty="0">
                <a:latin typeface="Consolas" panose="020B0609020204030204" pitchFamily="49" charset="0"/>
              </a:rPr>
              <a:t>)</a:t>
            </a:r>
            <a:endParaRPr lang="en-US" sz="4800" b="0" dirty="0"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45076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01014-FD06-430D-BF26-62F04E0CC5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Level 5</a:t>
            </a:r>
          </a:p>
        </p:txBody>
      </p:sp>
      <p:pic>
        <p:nvPicPr>
          <p:cNvPr id="4098" name="Picture 2" descr="Image result for marco russo alberto ferrari">
            <a:extLst>
              <a:ext uri="{FF2B5EF4-FFF2-40B4-BE49-F238E27FC236}">
                <a16:creationId xmlns:a16="http://schemas.microsoft.com/office/drawing/2014/main" id="{23FAE576-C80D-40BA-85A8-86D932AABCC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53" y="2539933"/>
            <a:ext cx="3636963" cy="3636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6B0019F-8BA7-4ED4-8E9F-B5ED81C68DDD}"/>
              </a:ext>
            </a:extLst>
          </p:cNvPr>
          <p:cNvSpPr/>
          <p:nvPr/>
        </p:nvSpPr>
        <p:spPr>
          <a:xfrm>
            <a:off x="4461163" y="2227737"/>
            <a:ext cx="747282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dirty="0">
                <a:latin typeface="Consolas" panose="020B0609020204030204" pitchFamily="49" charset="0"/>
              </a:rPr>
              <a:t>Punchline Measure 5 = </a:t>
            </a:r>
          </a:p>
          <a:p>
            <a:r>
              <a:rPr lang="en-US" sz="4800" dirty="0">
                <a:latin typeface="Consolas" panose="020B0609020204030204" pitchFamily="49" charset="0"/>
              </a:rPr>
              <a:t>CONCATENATEX(</a:t>
            </a:r>
          </a:p>
          <a:p>
            <a:r>
              <a:rPr lang="en-US" sz="4800" dirty="0">
                <a:latin typeface="Consolas" panose="020B0609020204030204" pitchFamily="49" charset="0"/>
              </a:rPr>
              <a:t>	Jokes,</a:t>
            </a:r>
          </a:p>
          <a:p>
            <a:r>
              <a:rPr lang="en-US" sz="4800" dirty="0">
                <a:latin typeface="Consolas" panose="020B0609020204030204" pitchFamily="49" charset="0"/>
              </a:rPr>
              <a:t>	Jokes[Punchline],</a:t>
            </a:r>
          </a:p>
          <a:p>
            <a:r>
              <a:rPr lang="en-US" sz="4800" dirty="0">
                <a:latin typeface="Consolas" panose="020B0609020204030204" pitchFamily="49" charset="0"/>
              </a:rPr>
              <a:t>	", "</a:t>
            </a:r>
          </a:p>
          <a:p>
            <a:r>
              <a:rPr lang="en-US" sz="4800" dirty="0">
                <a:latin typeface="Consolas" panose="020B0609020204030204" pitchFamily="49" charset="0"/>
              </a:rPr>
              <a:t>)</a:t>
            </a:r>
            <a:endParaRPr lang="en-US" sz="4800" b="0" dirty="0"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27439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A3CD1-B588-4E86-918A-79F0D79A6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Filter Context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B9BAA2EA-7B0B-4410-B60A-724D48431EB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1438" y="2268846"/>
            <a:ext cx="6212948" cy="4141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50565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530DD-A939-4266-96B2-F62ADEE2A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 1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4F8BC8B5-ED24-4B71-B35E-C1BEA042592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58927522"/>
              </p:ext>
            </p:extLst>
          </p:nvPr>
        </p:nvGraphicFramePr>
        <p:xfrm>
          <a:off x="729132" y="2303043"/>
          <a:ext cx="10553697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17899">
                  <a:extLst>
                    <a:ext uri="{9D8B030D-6E8A-4147-A177-3AD203B41FA5}">
                      <a16:colId xmlns:a16="http://schemas.microsoft.com/office/drawing/2014/main" val="2754639935"/>
                    </a:ext>
                  </a:extLst>
                </a:gridCol>
                <a:gridCol w="3517899">
                  <a:extLst>
                    <a:ext uri="{9D8B030D-6E8A-4147-A177-3AD203B41FA5}">
                      <a16:colId xmlns:a16="http://schemas.microsoft.com/office/drawing/2014/main" val="1885875415"/>
                    </a:ext>
                  </a:extLst>
                </a:gridCol>
                <a:gridCol w="3517899">
                  <a:extLst>
                    <a:ext uri="{9D8B030D-6E8A-4147-A177-3AD203B41FA5}">
                      <a16:colId xmlns:a16="http://schemas.microsoft.com/office/drawing/2014/main" val="26611498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sz="2400" dirty="0"/>
                        <a:t>Couple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400" dirty="0"/>
                        <a:t>Value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400" dirty="0"/>
                        <a:t>Value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21201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400" dirty="0"/>
                        <a:t>Couple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50533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400" dirty="0"/>
                        <a:t>Couple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10355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400" dirty="0"/>
                        <a:t>Couple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531087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A49FCBDB-336D-4AB3-877E-FB3848E9A4D4}"/>
              </a:ext>
            </a:extLst>
          </p:cNvPr>
          <p:cNvSpPr txBox="1"/>
          <p:nvPr/>
        </p:nvSpPr>
        <p:spPr>
          <a:xfrm>
            <a:off x="729132" y="4437547"/>
            <a:ext cx="57856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/>
              <a:t>SUM(Value1 x Value2)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B385E8-7B74-4C33-9CAC-FE1E3A57E8A8}"/>
              </a:ext>
            </a:extLst>
          </p:cNvPr>
          <p:cNvSpPr txBox="1"/>
          <p:nvPr/>
        </p:nvSpPr>
        <p:spPr>
          <a:xfrm>
            <a:off x="4499764" y="5087373"/>
            <a:ext cx="326529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0" b="1" dirty="0"/>
              <a:t>=Error</a:t>
            </a:r>
          </a:p>
        </p:txBody>
      </p:sp>
    </p:spTree>
    <p:extLst>
      <p:ext uri="{BB962C8B-B14F-4D97-AF65-F5344CB8AC3E}">
        <p14:creationId xmlns:p14="http://schemas.microsoft.com/office/powerpoint/2010/main" val="1908982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530DD-A939-4266-96B2-F62ADEE2A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 1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4F8BC8B5-ED24-4B71-B35E-C1BEA042592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04611072"/>
              </p:ext>
            </p:extLst>
          </p:nvPr>
        </p:nvGraphicFramePr>
        <p:xfrm>
          <a:off x="729132" y="2303043"/>
          <a:ext cx="10553697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17899">
                  <a:extLst>
                    <a:ext uri="{9D8B030D-6E8A-4147-A177-3AD203B41FA5}">
                      <a16:colId xmlns:a16="http://schemas.microsoft.com/office/drawing/2014/main" val="2754639935"/>
                    </a:ext>
                  </a:extLst>
                </a:gridCol>
                <a:gridCol w="3517899">
                  <a:extLst>
                    <a:ext uri="{9D8B030D-6E8A-4147-A177-3AD203B41FA5}">
                      <a16:colId xmlns:a16="http://schemas.microsoft.com/office/drawing/2014/main" val="1885875415"/>
                    </a:ext>
                  </a:extLst>
                </a:gridCol>
                <a:gridCol w="3517899">
                  <a:extLst>
                    <a:ext uri="{9D8B030D-6E8A-4147-A177-3AD203B41FA5}">
                      <a16:colId xmlns:a16="http://schemas.microsoft.com/office/drawing/2014/main" val="26611498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sz="2400" dirty="0"/>
                        <a:t>Couple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400" dirty="0"/>
                        <a:t>Value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400" dirty="0"/>
                        <a:t>Value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21201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400" dirty="0"/>
                        <a:t>Couple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50533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400" dirty="0"/>
                        <a:t>Couple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10355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400" dirty="0"/>
                        <a:t>Couple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531087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A49FCBDB-336D-4AB3-877E-FB3848E9A4D4}"/>
              </a:ext>
            </a:extLst>
          </p:cNvPr>
          <p:cNvSpPr txBox="1"/>
          <p:nvPr/>
        </p:nvSpPr>
        <p:spPr>
          <a:xfrm>
            <a:off x="729131" y="4114627"/>
            <a:ext cx="66541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/>
              <a:t>SUM(Value1) x SUM(Value2)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EE936F-74AD-4690-AAC1-EC49A4D05852}"/>
              </a:ext>
            </a:extLst>
          </p:cNvPr>
          <p:cNvSpPr txBox="1"/>
          <p:nvPr/>
        </p:nvSpPr>
        <p:spPr>
          <a:xfrm>
            <a:off x="2569892" y="4839123"/>
            <a:ext cx="57856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/>
              <a:t>=(2 + 2 + 2) x (1 + 1 + 1)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9CCF9B-8E79-4292-858A-95548A46F0D3}"/>
              </a:ext>
            </a:extLst>
          </p:cNvPr>
          <p:cNvSpPr txBox="1"/>
          <p:nvPr/>
        </p:nvSpPr>
        <p:spPr>
          <a:xfrm>
            <a:off x="8927450" y="5210483"/>
            <a:ext cx="20251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200" b="1" dirty="0"/>
              <a:t>=18</a:t>
            </a:r>
          </a:p>
        </p:txBody>
      </p:sp>
      <p:sp>
        <p:nvSpPr>
          <p:cNvPr id="7" name="Multiplication Sign 6">
            <a:extLst>
              <a:ext uri="{FF2B5EF4-FFF2-40B4-BE49-F238E27FC236}">
                <a16:creationId xmlns:a16="http://schemas.microsoft.com/office/drawing/2014/main" id="{42B7111F-9ED8-402C-95C6-1BE9E85641E0}"/>
              </a:ext>
            </a:extLst>
          </p:cNvPr>
          <p:cNvSpPr/>
          <p:nvPr/>
        </p:nvSpPr>
        <p:spPr>
          <a:xfrm>
            <a:off x="8473127" y="4637847"/>
            <a:ext cx="2809702" cy="2302570"/>
          </a:xfrm>
          <a:prstGeom prst="mathMultiply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416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6" grpId="0"/>
      <p:bldP spid="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64BC2-60A9-4F5D-9133-DD830CBE0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About Me</a:t>
            </a:r>
          </a:p>
        </p:txBody>
      </p:sp>
      <p:pic>
        <p:nvPicPr>
          <p:cNvPr id="4" name="Picture 2" descr="Image result for jet2">
            <a:extLst>
              <a:ext uri="{FF2B5EF4-FFF2-40B4-BE49-F238E27FC236}">
                <a16:creationId xmlns:a16="http://schemas.microsoft.com/office/drawing/2014/main" id="{FD2A9E23-7AF9-4B5F-8481-F0BF18AAC7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907" y="2360205"/>
            <a:ext cx="2647681" cy="2647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Image result for jet2holidays logo">
            <a:extLst>
              <a:ext uri="{FF2B5EF4-FFF2-40B4-BE49-F238E27FC236}">
                <a16:creationId xmlns:a16="http://schemas.microsoft.com/office/drawing/2014/main" id="{24D6DB6A-168D-43C2-9E0B-3FE7C4DF0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850" y="4867945"/>
            <a:ext cx="5295900" cy="133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Image result for derbyshire county council logo">
            <a:extLst>
              <a:ext uri="{FF2B5EF4-FFF2-40B4-BE49-F238E27FC236}">
                <a16:creationId xmlns:a16="http://schemas.microsoft.com/office/drawing/2014/main" id="{17838688-DD93-4B20-A5CE-782CF76C48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8572" y="3088314"/>
            <a:ext cx="3341800" cy="1856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0" descr="Image result for laing o rourke logo">
            <a:extLst>
              <a:ext uri="{FF2B5EF4-FFF2-40B4-BE49-F238E27FC236}">
                <a16:creationId xmlns:a16="http://schemas.microsoft.com/office/drawing/2014/main" id="{EAEA6CA2-C558-442A-964D-7BC328106D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5217" y="4661212"/>
            <a:ext cx="3144537" cy="1746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C4A5DFE-C95D-41E6-9050-A9EC940C9F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17139" y="2342827"/>
            <a:ext cx="3600071" cy="880633"/>
          </a:xfrm>
          <a:prstGeom prst="rect">
            <a:avLst/>
          </a:prstGeom>
        </p:spPr>
      </p:pic>
      <p:pic>
        <p:nvPicPr>
          <p:cNvPr id="9" name="Picture 6" descr="Image result for nhs logo">
            <a:extLst>
              <a:ext uri="{FF2B5EF4-FFF2-40B4-BE49-F238E27FC236}">
                <a16:creationId xmlns:a16="http://schemas.microsoft.com/office/drawing/2014/main" id="{CF2FCAF6-0A66-4336-95CF-8ED2A68CD4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9472" y="2137289"/>
            <a:ext cx="2296375" cy="1291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2557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6D7F0A-0E72-4F98-9499-0AA72DAA5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Introducing SUMX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5A4488-D68B-44AA-95F0-E5428196BF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502987"/>
            <a:ext cx="10554574" cy="363651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3900" b="1" dirty="0"/>
              <a:t>SUMX (Table, Expression)</a:t>
            </a:r>
          </a:p>
          <a:p>
            <a:pPr marL="0" indent="0">
              <a:buNone/>
            </a:pPr>
            <a:endParaRPr lang="en-GB" sz="1200" b="1" dirty="0"/>
          </a:p>
          <a:p>
            <a:pPr marL="0" indent="0">
              <a:buNone/>
            </a:pPr>
            <a:r>
              <a:rPr lang="en-US" sz="3600" b="1" dirty="0"/>
              <a:t>SUMX(</a:t>
            </a:r>
          </a:p>
          <a:p>
            <a:pPr marL="0" indent="0">
              <a:buNone/>
            </a:pPr>
            <a:r>
              <a:rPr lang="en-US" sz="3600" b="1" dirty="0"/>
              <a:t>	Dancers,</a:t>
            </a:r>
          </a:p>
          <a:p>
            <a:pPr marL="0" indent="0">
              <a:buNone/>
            </a:pPr>
            <a:r>
              <a:rPr lang="en-US" sz="3600" b="1" dirty="0"/>
              <a:t>	Dancers[Value 1]*Dancers[Value 2]</a:t>
            </a:r>
          </a:p>
          <a:p>
            <a:pPr marL="0" indent="0">
              <a:buNone/>
            </a:pPr>
            <a:r>
              <a:rPr lang="en-US" sz="3600" b="1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4840449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Freeform 6">
            <a:extLst>
              <a:ext uri="{FF2B5EF4-FFF2-40B4-BE49-F238E27FC236}">
                <a16:creationId xmlns:a16="http://schemas.microsoft.com/office/drawing/2014/main" id="{E446B7E6-8568-417F-959E-DB3D1E70F6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5BC2A79-113B-475D-BBF3-B47EC460D67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404" b="21192"/>
          <a:stretch/>
        </p:blipFill>
        <p:spPr bwMode="auto">
          <a:xfrm>
            <a:off x="-1" y="-1"/>
            <a:ext cx="12192001" cy="5097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Freeform 9">
            <a:extLst>
              <a:ext uri="{FF2B5EF4-FFF2-40B4-BE49-F238E27FC236}">
                <a16:creationId xmlns:a16="http://schemas.microsoft.com/office/drawing/2014/main" id="{AFB83730-58A8-42CA-90B3-5D5D2D1B00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4547642"/>
            <a:ext cx="12192000" cy="2332906"/>
          </a:xfrm>
          <a:custGeom>
            <a:avLst/>
            <a:gdLst>
              <a:gd name="connsiteX0" fmla="*/ 0 w 12192000"/>
              <a:gd name="connsiteY0" fmla="*/ 0 h 2332906"/>
              <a:gd name="connsiteX1" fmla="*/ 1996017 w 12192000"/>
              <a:gd name="connsiteY1" fmla="*/ 0 h 2332906"/>
              <a:gd name="connsiteX2" fmla="*/ 2377017 w 12192000"/>
              <a:gd name="connsiteY2" fmla="*/ 263783 h 2332906"/>
              <a:gd name="connsiteX3" fmla="*/ 2385484 w 12192000"/>
              <a:gd name="connsiteY3" fmla="*/ 266713 h 2332906"/>
              <a:gd name="connsiteX4" fmla="*/ 2398184 w 12192000"/>
              <a:gd name="connsiteY4" fmla="*/ 271110 h 2332906"/>
              <a:gd name="connsiteX5" fmla="*/ 2410883 w 12192000"/>
              <a:gd name="connsiteY5" fmla="*/ 275506 h 2332906"/>
              <a:gd name="connsiteX6" fmla="*/ 2421467 w 12192000"/>
              <a:gd name="connsiteY6" fmla="*/ 275506 h 2332906"/>
              <a:gd name="connsiteX7" fmla="*/ 2434167 w 12192000"/>
              <a:gd name="connsiteY7" fmla="*/ 275506 h 2332906"/>
              <a:gd name="connsiteX8" fmla="*/ 2444750 w 12192000"/>
              <a:gd name="connsiteY8" fmla="*/ 271110 h 2332906"/>
              <a:gd name="connsiteX9" fmla="*/ 2457450 w 12192000"/>
              <a:gd name="connsiteY9" fmla="*/ 266713 h 2332906"/>
              <a:gd name="connsiteX10" fmla="*/ 2465917 w 12192000"/>
              <a:gd name="connsiteY10" fmla="*/ 263783 h 2332906"/>
              <a:gd name="connsiteX11" fmla="*/ 2846917 w 12192000"/>
              <a:gd name="connsiteY11" fmla="*/ 0 h 2332906"/>
              <a:gd name="connsiteX12" fmla="*/ 12192000 w 12192000"/>
              <a:gd name="connsiteY12" fmla="*/ 0 h 2332906"/>
              <a:gd name="connsiteX13" fmla="*/ 12192000 w 12192000"/>
              <a:gd name="connsiteY13" fmla="*/ 2332906 h 2332906"/>
              <a:gd name="connsiteX14" fmla="*/ 0 w 12192000"/>
              <a:gd name="connsiteY14" fmla="*/ 2332906 h 2332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192000" h="2332906">
                <a:moveTo>
                  <a:pt x="0" y="0"/>
                </a:moveTo>
                <a:lnTo>
                  <a:pt x="1996017" y="0"/>
                </a:lnTo>
                <a:lnTo>
                  <a:pt x="2377017" y="263783"/>
                </a:lnTo>
                <a:lnTo>
                  <a:pt x="2385484" y="266713"/>
                </a:lnTo>
                <a:lnTo>
                  <a:pt x="2398184" y="271110"/>
                </a:lnTo>
                <a:lnTo>
                  <a:pt x="2410883" y="275506"/>
                </a:lnTo>
                <a:lnTo>
                  <a:pt x="2421467" y="275506"/>
                </a:lnTo>
                <a:lnTo>
                  <a:pt x="2434167" y="275506"/>
                </a:lnTo>
                <a:lnTo>
                  <a:pt x="2444750" y="271110"/>
                </a:lnTo>
                <a:lnTo>
                  <a:pt x="2457450" y="266713"/>
                </a:lnTo>
                <a:lnTo>
                  <a:pt x="2465917" y="263783"/>
                </a:lnTo>
                <a:lnTo>
                  <a:pt x="2846917" y="0"/>
                </a:lnTo>
                <a:lnTo>
                  <a:pt x="12192000" y="0"/>
                </a:lnTo>
                <a:lnTo>
                  <a:pt x="12192000" y="2332906"/>
                </a:lnTo>
                <a:lnTo>
                  <a:pt x="0" y="2332906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84407C-5A85-40CD-9362-3ECDC00798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999" y="5312445"/>
            <a:ext cx="10572000" cy="77952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Row Context</a:t>
            </a:r>
          </a:p>
        </p:txBody>
      </p:sp>
    </p:spTree>
    <p:extLst>
      <p:ext uri="{BB962C8B-B14F-4D97-AF65-F5344CB8AC3E}">
        <p14:creationId xmlns:p14="http://schemas.microsoft.com/office/powerpoint/2010/main" val="37907458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DF14C4-276B-46E0-B7DE-8EE8F55BBFB0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/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7200" dirty="0">
                <a:solidFill>
                  <a:schemeClr val="tx1"/>
                </a:solidFill>
              </a:rPr>
              <a:t>Dance 1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B38BBE2B-0D75-4FA4-B2E5-4621C332E2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677869" y="2641347"/>
            <a:ext cx="711460" cy="71146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94D86E74-27E5-4149-96F1-CD808DEBCA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096663" y="2637165"/>
            <a:ext cx="711459" cy="71145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2C674C6F-B1DF-472E-964B-3C9FC77D0A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529360" y="3536359"/>
            <a:ext cx="711460" cy="71146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DB128FE2-E2A0-4FB2-888E-4AEBD0BCFC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5429127" y="3533515"/>
            <a:ext cx="711459" cy="711459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84A810EE-9EB9-4F5F-B42B-124EC156F2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530574" y="4287175"/>
            <a:ext cx="711460" cy="71146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D03C29BD-CD05-4958-92A9-BF7D92E078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5429127" y="4285754"/>
            <a:ext cx="711459" cy="711459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A8E410A2-839B-4F47-B4F7-88E1F10F59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529360" y="4916019"/>
            <a:ext cx="711460" cy="71146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5D5030C2-1B23-4BA0-8234-ABB4A61083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5429127" y="5037993"/>
            <a:ext cx="711459" cy="71145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D9DAD9B-9587-4B7A-B134-50A0EFB6A2B6}"/>
              </a:ext>
            </a:extLst>
          </p:cNvPr>
          <p:cNvSpPr txBox="1"/>
          <p:nvPr/>
        </p:nvSpPr>
        <p:spPr>
          <a:xfrm>
            <a:off x="8515456" y="2205364"/>
            <a:ext cx="21613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/>
              <a:t>= (2 x 1)</a:t>
            </a:r>
          </a:p>
        </p:txBody>
      </p:sp>
    </p:spTree>
    <p:extLst>
      <p:ext uri="{BB962C8B-B14F-4D97-AF65-F5344CB8AC3E}">
        <p14:creationId xmlns:p14="http://schemas.microsoft.com/office/powerpoint/2010/main" val="1059611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5 0.20231 C 0.00403 0.31296 -0.02813 0.37407 -0.053 0.3449 C -0.07774 0.31574 -0.14284 0.16342 -0.14779 0.02685 C -0.14427 -0.09653 -0.16485 -0.31945 -0.07357 -0.31875 C 0.01823 -0.31829 -0.01094 -0.12385 -0.00026 -0.00024 " pathEditMode="relative" rAng="0" ptsTypes="AAAAA">
                                      <p:cBhvr>
                                        <p:cTn id="6" dur="4000" spd="-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409" y="-1856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0.21945 C 0.0082 0.32755 0.05481 0.37107 0.07695 0.31621 C 0.09908 0.26135 0.12656 0.07014 0.13294 -0.11018 C 0.12708 -0.20208 0.1194 -0.34213 0.04557 -0.34259 C -0.02813 -0.34328 -0.01055 -0.12546 -0.00118 -0.00277 " pathEditMode="relative" rAng="0" ptsTypes="AAAAA">
                                      <p:cBhvr>
                                        <p:cTn id="8" dur="4000" spd="-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46" y="-2210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1.48148E-6 L 1.66667E-6 -0.11065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" y="-5579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7.40741E-7 L 0.00013 -0.09166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-456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5 4.44444E-6 L -0.00013 -0.10996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" y="-5509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39 -0.00047 L 3.75E-6 -0.10972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-546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DF14C4-276B-46E0-B7DE-8EE8F55BBFB0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/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7200" dirty="0">
                <a:solidFill>
                  <a:schemeClr val="tx1"/>
                </a:solidFill>
              </a:rPr>
              <a:t>Dance 1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B38BBE2B-0D75-4FA4-B2E5-4621C332E2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677869" y="2641347"/>
            <a:ext cx="711460" cy="71146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94D86E74-27E5-4149-96F1-CD808DEBCA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096663" y="2637165"/>
            <a:ext cx="711459" cy="71145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2C674C6F-B1DF-472E-964B-3C9FC77D0A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529360" y="3536359"/>
            <a:ext cx="711460" cy="71146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DB128FE2-E2A0-4FB2-888E-4AEBD0BCFC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5429127" y="3533515"/>
            <a:ext cx="711459" cy="711459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84A810EE-9EB9-4F5F-B42B-124EC156F2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530574" y="4287175"/>
            <a:ext cx="711460" cy="71146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D03C29BD-CD05-4958-92A9-BF7D92E078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5429127" y="4285754"/>
            <a:ext cx="711459" cy="711459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A8E410A2-839B-4F47-B4F7-88E1F10F59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529360" y="4916019"/>
            <a:ext cx="711460" cy="71146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5D5030C2-1B23-4BA0-8234-ABB4A61083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5429127" y="5037993"/>
            <a:ext cx="711459" cy="71145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D9DAD9B-9587-4B7A-B134-50A0EFB6A2B6}"/>
              </a:ext>
            </a:extLst>
          </p:cNvPr>
          <p:cNvSpPr txBox="1"/>
          <p:nvPr/>
        </p:nvSpPr>
        <p:spPr>
          <a:xfrm>
            <a:off x="8515456" y="2205364"/>
            <a:ext cx="21613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/>
              <a:t>= (2 x 1)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5036B14-15A7-4D60-A07B-CE25DEA3B3EA}"/>
              </a:ext>
            </a:extLst>
          </p:cNvPr>
          <p:cNvSpPr txBox="1"/>
          <p:nvPr/>
        </p:nvSpPr>
        <p:spPr>
          <a:xfrm>
            <a:off x="8515455" y="2851695"/>
            <a:ext cx="21613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/>
              <a:t>+ (2 x 1)</a:t>
            </a:r>
          </a:p>
        </p:txBody>
      </p:sp>
    </p:spTree>
    <p:extLst>
      <p:ext uri="{BB962C8B-B14F-4D97-AF65-F5344CB8AC3E}">
        <p14:creationId xmlns:p14="http://schemas.microsoft.com/office/powerpoint/2010/main" val="1779855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5 0.20231 C 0.00403 0.31296 -0.02813 0.37407 -0.053 0.3449 C -0.07774 0.31574 -0.14284 0.16342 -0.14779 0.02685 C -0.14427 -0.09653 -0.16485 -0.31945 -0.07357 -0.31875 C 0.01823 -0.31829 -0.01094 -0.12385 -0.00026 -0.00024 " pathEditMode="relative" rAng="0" ptsTypes="AAAAA">
                                      <p:cBhvr>
                                        <p:cTn id="6" dur="4000" spd="-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409" y="-1856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0.21945 C 0.0082 0.32755 0.05481 0.37107 0.07695 0.31621 C 0.09908 0.26135 0.12656 0.07014 0.13294 -0.11018 C 0.12708 -0.20208 0.1194 -0.34213 0.04557 -0.34259 C -0.02813 -0.34328 -0.01055 -0.12546 -0.00118 -0.00277 " pathEditMode="relative" rAng="0" ptsTypes="AAAAA">
                                      <p:cBhvr>
                                        <p:cTn id="8" dur="4000" spd="-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46" y="-2210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1.48148E-6 L 1.66667E-6 -0.11065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" y="-5579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7.40741E-7 L 0.00013 -0.09166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-456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5 4.44444E-6 L -0.00013 -0.10996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" y="-5509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39 -0.00047 L 3.75E-6 -0.10972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-546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DF14C4-276B-46E0-B7DE-8EE8F55BBFB0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/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7200" dirty="0">
                <a:solidFill>
                  <a:schemeClr val="tx1"/>
                </a:solidFill>
              </a:rPr>
              <a:t>Dance 1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B38BBE2B-0D75-4FA4-B2E5-4621C332E2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677869" y="2641347"/>
            <a:ext cx="711460" cy="71146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94D86E74-27E5-4149-96F1-CD808DEBCA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096663" y="2637165"/>
            <a:ext cx="711459" cy="71145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2C674C6F-B1DF-472E-964B-3C9FC77D0A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529360" y="3536359"/>
            <a:ext cx="711460" cy="71146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DB128FE2-E2A0-4FB2-888E-4AEBD0BCFC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5429127" y="3533515"/>
            <a:ext cx="711459" cy="711459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84A810EE-9EB9-4F5F-B42B-124EC156F2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530574" y="4287175"/>
            <a:ext cx="711460" cy="71146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D03C29BD-CD05-4958-92A9-BF7D92E078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5429127" y="4285754"/>
            <a:ext cx="711459" cy="711459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A8E410A2-839B-4F47-B4F7-88E1F10F59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529360" y="4916019"/>
            <a:ext cx="711460" cy="71146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5D5030C2-1B23-4BA0-8234-ABB4A61083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5429127" y="5037993"/>
            <a:ext cx="711459" cy="71145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D9DAD9B-9587-4B7A-B134-50A0EFB6A2B6}"/>
              </a:ext>
            </a:extLst>
          </p:cNvPr>
          <p:cNvSpPr txBox="1"/>
          <p:nvPr/>
        </p:nvSpPr>
        <p:spPr>
          <a:xfrm>
            <a:off x="8515456" y="2205364"/>
            <a:ext cx="21613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/>
              <a:t>= (2 x 1)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5036B14-15A7-4D60-A07B-CE25DEA3B3EA}"/>
              </a:ext>
            </a:extLst>
          </p:cNvPr>
          <p:cNvSpPr txBox="1"/>
          <p:nvPr/>
        </p:nvSpPr>
        <p:spPr>
          <a:xfrm>
            <a:off x="8515455" y="2851695"/>
            <a:ext cx="21613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/>
              <a:t>+ (2 x 1)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35062FB-94C4-4CDF-8C66-A8C0EA43BB11}"/>
              </a:ext>
            </a:extLst>
          </p:cNvPr>
          <p:cNvSpPr txBox="1"/>
          <p:nvPr/>
        </p:nvSpPr>
        <p:spPr>
          <a:xfrm>
            <a:off x="8515455" y="3429000"/>
            <a:ext cx="21613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/>
              <a:t>+ (2 x 1)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AFD769-EEE5-4138-A176-DBFBC59092B7}"/>
              </a:ext>
            </a:extLst>
          </p:cNvPr>
          <p:cNvSpPr txBox="1"/>
          <p:nvPr/>
        </p:nvSpPr>
        <p:spPr>
          <a:xfrm>
            <a:off x="8789638" y="4486919"/>
            <a:ext cx="161294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600" b="1" dirty="0"/>
              <a:t>=6</a:t>
            </a:r>
          </a:p>
        </p:txBody>
      </p:sp>
    </p:spTree>
    <p:extLst>
      <p:ext uri="{BB962C8B-B14F-4D97-AF65-F5344CB8AC3E}">
        <p14:creationId xmlns:p14="http://schemas.microsoft.com/office/powerpoint/2010/main" val="2311932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5 0.20231 C 0.00403 0.31296 -0.02813 0.37407 -0.053 0.3449 C -0.07774 0.31574 -0.14284 0.16342 -0.14779 0.02685 C -0.14427 -0.09653 -0.16485 -0.31945 -0.07357 -0.31875 C 0.01823 -0.31829 -0.01094 -0.12385 -0.00026 -0.00024 " pathEditMode="relative" rAng="0" ptsTypes="AAAAA">
                                      <p:cBhvr>
                                        <p:cTn id="6" dur="4000" spd="-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409" y="-1856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0.21945 C 0.0082 0.32755 0.05481 0.37107 0.07695 0.31621 C 0.09908 0.26135 0.12656 0.07014 0.13294 -0.11018 C 0.12708 -0.20208 0.1194 -0.34213 0.04557 -0.34259 C -0.02813 -0.34328 -0.01055 -0.12546 -0.00118 -0.00277 " pathEditMode="relative" rAng="0" ptsTypes="AAAAA">
                                      <p:cBhvr>
                                        <p:cTn id="8" dur="4000" spd="-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46" y="-2210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1.48148E-6 L 1.66667E-6 -0.11065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" y="-5579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7.40741E-7 L 0.00013 -0.09166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-456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5 4.44444E-6 L -0.00013 -0.10996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" y="-5509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39 -0.00047 L 3.75E-6 -0.10972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-546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35A495-3A86-4F20-BA1B-9AD8C955A5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1F231D-492E-4AD9-B944-E6D773C8A2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3687" y="2222287"/>
            <a:ext cx="11495922" cy="363651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>
                <a:latin typeface="Consolas" panose="020B0609020204030204" pitchFamily="49" charset="0"/>
                <a:cs typeface="Courier New" panose="02070309020205020404" pitchFamily="49" charset="0"/>
              </a:rPr>
              <a:t>Measure 2 =</a:t>
            </a:r>
            <a:br>
              <a:rPr lang="en-US" sz="3600" dirty="0"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lang="en-US" sz="3600" dirty="0">
                <a:latin typeface="Consolas" panose="020B0609020204030204" pitchFamily="49" charset="0"/>
                <a:cs typeface="Courier New" panose="02070309020205020404" pitchFamily="49" charset="0"/>
              </a:rPr>
              <a:t>SUMX(</a:t>
            </a:r>
          </a:p>
          <a:p>
            <a:pPr marL="0" indent="0">
              <a:buNone/>
            </a:pPr>
            <a:r>
              <a:rPr lang="en-US" sz="3600" dirty="0">
                <a:latin typeface="Consolas" panose="020B0609020204030204" pitchFamily="49" charset="0"/>
                <a:cs typeface="Courier New" panose="02070309020205020404" pitchFamily="49" charset="0"/>
              </a:rPr>
              <a:t>	Dancers,</a:t>
            </a:r>
          </a:p>
          <a:p>
            <a:pPr marL="0" indent="0">
              <a:buNone/>
            </a:pPr>
            <a:r>
              <a:rPr lang="en-US" sz="3600" dirty="0">
                <a:latin typeface="Consolas" panose="020B0609020204030204" pitchFamily="49" charset="0"/>
                <a:cs typeface="Courier New" panose="02070309020205020404" pitchFamily="49" charset="0"/>
              </a:rPr>
              <a:t>	SUM(Dancers[Value 1])*SUM(Dancers[Value 2])</a:t>
            </a:r>
          </a:p>
          <a:p>
            <a:pPr marL="0" indent="0">
              <a:buNone/>
            </a:pPr>
            <a:r>
              <a:rPr lang="en-US" sz="3600" dirty="0">
                <a:latin typeface="Consolas" panose="020B0609020204030204" pitchFamily="49" charset="0"/>
                <a:cs typeface="Courier New" panose="020703090202050204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113820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288CED-EB6F-409D-84EC-6426F3EF5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Guess The Result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6048D7-C283-492D-9A7D-D4518F48F2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050" y="2608049"/>
            <a:ext cx="10554574" cy="3636511"/>
          </a:xfrm>
        </p:spPr>
        <p:txBody>
          <a:bodyPr>
            <a:normAutofit/>
          </a:bodyPr>
          <a:lstStyle/>
          <a:p>
            <a:pPr>
              <a:buFont typeface="+mj-lt"/>
              <a:buAutoNum type="alphaUcPeriod"/>
            </a:pPr>
            <a:r>
              <a:rPr lang="en-GB" sz="6000" b="1" dirty="0"/>
              <a:t>6   (2x1 + 2x1 + 2x1)</a:t>
            </a:r>
          </a:p>
          <a:p>
            <a:pPr>
              <a:buFont typeface="+mj-lt"/>
              <a:buAutoNum type="alphaUcPeriod"/>
            </a:pPr>
            <a:r>
              <a:rPr lang="en-GB" sz="6000" b="1" dirty="0"/>
              <a:t>18 (2+2+2) x (1+1+1)</a:t>
            </a:r>
          </a:p>
          <a:p>
            <a:pPr>
              <a:buFont typeface="+mj-lt"/>
              <a:buAutoNum type="alphaUcPeriod"/>
            </a:pPr>
            <a:r>
              <a:rPr lang="en-GB" sz="6000" b="1" dirty="0"/>
              <a:t>Something Else</a:t>
            </a:r>
          </a:p>
        </p:txBody>
      </p:sp>
    </p:spTree>
    <p:extLst>
      <p:ext uri="{BB962C8B-B14F-4D97-AF65-F5344CB8AC3E}">
        <p14:creationId xmlns:p14="http://schemas.microsoft.com/office/powerpoint/2010/main" val="3988407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D38E4F-9D99-44C0-84B3-30ED7C919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Answer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0347F79-DFA5-4108-95E4-92CD3FFC892D}"/>
              </a:ext>
            </a:extLst>
          </p:cNvPr>
          <p:cNvSpPr/>
          <p:nvPr/>
        </p:nvSpPr>
        <p:spPr>
          <a:xfrm>
            <a:off x="1166234" y="2452983"/>
            <a:ext cx="2700885" cy="393954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50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6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396FFA3-D331-4F70-83E6-8E21272C4720}"/>
              </a:ext>
            </a:extLst>
          </p:cNvPr>
          <p:cNvSpPr/>
          <p:nvPr/>
        </p:nvSpPr>
        <p:spPr>
          <a:xfrm>
            <a:off x="437570" y="2471272"/>
            <a:ext cx="4158211" cy="393954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50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18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FCB65DE-DF4B-4B01-96D4-80CF69341BE1}"/>
              </a:ext>
            </a:extLst>
          </p:cNvPr>
          <p:cNvSpPr/>
          <p:nvPr/>
        </p:nvSpPr>
        <p:spPr>
          <a:xfrm>
            <a:off x="437569" y="2434694"/>
            <a:ext cx="4158211" cy="393954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50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54</a:t>
            </a:r>
          </a:p>
        </p:txBody>
      </p:sp>
      <p:pic>
        <p:nvPicPr>
          <p:cNvPr id="2052" name="Picture 4" descr="Illustration for article titled No, Jackie Chan Is Not Dead">
            <a:extLst>
              <a:ext uri="{FF2B5EF4-FFF2-40B4-BE49-F238E27FC236}">
                <a16:creationId xmlns:a16="http://schemas.microsoft.com/office/drawing/2014/main" id="{4D70AF7E-305E-436D-AFA4-78DEEDE4ED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8275" y="2773070"/>
            <a:ext cx="4924425" cy="3299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072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4" presetClass="entr" presetSubtype="1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8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5" grpId="0"/>
      <p:bldP spid="5" grpId="1"/>
      <p:bldP spid="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56B43-9669-4AB2-9F52-35506B1797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 Explanation</a:t>
            </a:r>
          </a:p>
        </p:txBody>
      </p:sp>
      <p:pic>
        <p:nvPicPr>
          <p:cNvPr id="1026" name="Picture 2" descr="Product Image">
            <a:extLst>
              <a:ext uri="{FF2B5EF4-FFF2-40B4-BE49-F238E27FC236}">
                <a16:creationId xmlns:a16="http://schemas.microsoft.com/office/drawing/2014/main" id="{F7FBA473-195C-4859-B8E4-9DCCAAB7B9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9551" y="2271886"/>
            <a:ext cx="8412895" cy="4275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Content Placeholder 4" descr="A picture containing vector graphics&#10;&#10;Description automatically generated">
            <a:extLst>
              <a:ext uri="{FF2B5EF4-FFF2-40B4-BE49-F238E27FC236}">
                <a16:creationId xmlns:a16="http://schemas.microsoft.com/office/drawing/2014/main" id="{1318CDA3-891D-49AB-93E8-5D8008B3BC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8386680" y="1974156"/>
            <a:ext cx="2189794" cy="3636963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5" name="Content Placeholder 4" descr="A picture containing vector graphics&#10;&#10;Description automatically generated">
            <a:extLst>
              <a:ext uri="{FF2B5EF4-FFF2-40B4-BE49-F238E27FC236}">
                <a16:creationId xmlns:a16="http://schemas.microsoft.com/office/drawing/2014/main" id="{5AA68780-81E0-4DDA-9A92-92E155A2DC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940468" y="3075308"/>
            <a:ext cx="2189794" cy="3636963"/>
          </a:xfrm>
        </p:spPr>
      </p:pic>
      <p:pic>
        <p:nvPicPr>
          <p:cNvPr id="8" name="Content Placeholder 4" descr="A picture containing vector graphics&#10;&#10;Description automatically generated">
            <a:extLst>
              <a:ext uri="{FF2B5EF4-FFF2-40B4-BE49-F238E27FC236}">
                <a16:creationId xmlns:a16="http://schemas.microsoft.com/office/drawing/2014/main" id="{43D3DB6B-D7BB-40FE-B9B7-01D35F9EB4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470913" y="2356373"/>
            <a:ext cx="2189794" cy="3636963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9" name="Content Placeholder 4" descr="A picture containing vector graphics&#10;&#10;Description automatically generated">
            <a:extLst>
              <a:ext uri="{FF2B5EF4-FFF2-40B4-BE49-F238E27FC236}">
                <a16:creationId xmlns:a16="http://schemas.microsoft.com/office/drawing/2014/main" id="{CB7D311A-15A7-4CBE-BAB7-0CE28CAADC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774133" y="2207408"/>
            <a:ext cx="2189794" cy="3636963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10" name="Content Placeholder 4" descr="A picture containing vector graphics&#10;&#10;Description automatically generated">
            <a:extLst>
              <a:ext uri="{FF2B5EF4-FFF2-40B4-BE49-F238E27FC236}">
                <a16:creationId xmlns:a16="http://schemas.microsoft.com/office/drawing/2014/main" id="{5B84E440-91B6-4C1D-99F6-6BF4BD4D2F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9258466" y="3221037"/>
            <a:ext cx="2189794" cy="3636963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11" name="Content Placeholder 4" descr="A picture containing vector graphics&#10;&#10;Description automatically generated">
            <a:extLst>
              <a:ext uri="{FF2B5EF4-FFF2-40B4-BE49-F238E27FC236}">
                <a16:creationId xmlns:a16="http://schemas.microsoft.com/office/drawing/2014/main" id="{E242DE1A-55F8-4869-B3C0-7C6545580D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4549223" y="2885829"/>
            <a:ext cx="2189794" cy="3636963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12" name="Content Placeholder 4" descr="A picture containing vector graphics&#10;&#10;Description automatically generated">
            <a:extLst>
              <a:ext uri="{FF2B5EF4-FFF2-40B4-BE49-F238E27FC236}">
                <a16:creationId xmlns:a16="http://schemas.microsoft.com/office/drawing/2014/main" id="{47923EBE-A291-4437-9272-1D32F0C900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7685887" y="3208059"/>
            <a:ext cx="2189794" cy="3636963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13" name="Content Placeholder 4" descr="A picture containing vector graphics&#10;&#10;Description automatically generated">
            <a:extLst>
              <a:ext uri="{FF2B5EF4-FFF2-40B4-BE49-F238E27FC236}">
                <a16:creationId xmlns:a16="http://schemas.microsoft.com/office/drawing/2014/main" id="{DB57E892-B699-4157-98B3-6D83E4DCFB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5740457" y="3145218"/>
            <a:ext cx="2189794" cy="3636963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29048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EF505781-DA82-46D8-9782-2DBEDD3A5F80}"/>
              </a:ext>
            </a:extLst>
          </p:cNvPr>
          <p:cNvSpPr/>
          <p:nvPr/>
        </p:nvSpPr>
        <p:spPr>
          <a:xfrm>
            <a:off x="250209" y="3102591"/>
            <a:ext cx="6705600" cy="10845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AA4E58E4-77AE-4322-A5D7-AE68F68DF5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714372" y="3174474"/>
            <a:ext cx="610580" cy="101409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10" name="Content Placeholder 4">
            <a:extLst>
              <a:ext uri="{FF2B5EF4-FFF2-40B4-BE49-F238E27FC236}">
                <a16:creationId xmlns:a16="http://schemas.microsoft.com/office/drawing/2014/main" id="{0BA773DF-4FED-4257-9361-6D184BB1B1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038880" y="1651053"/>
            <a:ext cx="610580" cy="101409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12" name="Content Placeholder 4">
            <a:extLst>
              <a:ext uri="{FF2B5EF4-FFF2-40B4-BE49-F238E27FC236}">
                <a16:creationId xmlns:a16="http://schemas.microsoft.com/office/drawing/2014/main" id="{C16FFBCC-8167-477B-8A4C-8764A0E4CE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5009795" y="1655339"/>
            <a:ext cx="610580" cy="101409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15" name="Content Placeholder 4">
            <a:extLst>
              <a:ext uri="{FF2B5EF4-FFF2-40B4-BE49-F238E27FC236}">
                <a16:creationId xmlns:a16="http://schemas.microsoft.com/office/drawing/2014/main" id="{B53A9019-8B3F-488E-8008-97CC596DDB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714372" y="4283189"/>
            <a:ext cx="610580" cy="101409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16" name="Content Placeholder 4">
            <a:extLst>
              <a:ext uri="{FF2B5EF4-FFF2-40B4-BE49-F238E27FC236}">
                <a16:creationId xmlns:a16="http://schemas.microsoft.com/office/drawing/2014/main" id="{515F54E8-1507-4B59-A657-7EC65103D9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714372" y="5393306"/>
            <a:ext cx="610580" cy="101409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17" name="Content Placeholder 4">
            <a:extLst>
              <a:ext uri="{FF2B5EF4-FFF2-40B4-BE49-F238E27FC236}">
                <a16:creationId xmlns:a16="http://schemas.microsoft.com/office/drawing/2014/main" id="{AE57AA48-B370-4DFE-8C7A-06E6A4A576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4399215" y="3174474"/>
            <a:ext cx="610580" cy="101409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18" name="Content Placeholder 4">
            <a:extLst>
              <a:ext uri="{FF2B5EF4-FFF2-40B4-BE49-F238E27FC236}">
                <a16:creationId xmlns:a16="http://schemas.microsoft.com/office/drawing/2014/main" id="{DC74413B-CA5B-4F46-80BD-5F567B0348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4399215" y="4283189"/>
            <a:ext cx="610580" cy="101409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19" name="Content Placeholder 4">
            <a:extLst>
              <a:ext uri="{FF2B5EF4-FFF2-40B4-BE49-F238E27FC236}">
                <a16:creationId xmlns:a16="http://schemas.microsoft.com/office/drawing/2014/main" id="{FA84A20C-D1D4-4DD2-ACA1-06E84DC975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4399215" y="5393306"/>
            <a:ext cx="610580" cy="101409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0322124-F1C6-4705-85B9-CA484000C329}"/>
              </a:ext>
            </a:extLst>
          </p:cNvPr>
          <p:cNvSpPr txBox="1"/>
          <p:nvPr/>
        </p:nvSpPr>
        <p:spPr>
          <a:xfrm>
            <a:off x="6801135" y="1221904"/>
            <a:ext cx="4558352" cy="75247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GB" sz="3600" b="1" dirty="0"/>
              <a:t>(2+2+2) x (1+1+1)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06BBDCC-60B4-4571-BC7A-D27E64B3622D}"/>
              </a:ext>
            </a:extLst>
          </p:cNvPr>
          <p:cNvSpPr txBox="1"/>
          <p:nvPr/>
        </p:nvSpPr>
        <p:spPr>
          <a:xfrm>
            <a:off x="8921087" y="4608476"/>
            <a:ext cx="2438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600" b="1" dirty="0"/>
              <a:t>=18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0D75AA-99CD-4791-8848-96D74F978C4A}"/>
              </a:ext>
            </a:extLst>
          </p:cNvPr>
          <p:cNvSpPr txBox="1"/>
          <p:nvPr/>
        </p:nvSpPr>
        <p:spPr>
          <a:xfrm>
            <a:off x="8921087" y="4608476"/>
            <a:ext cx="2438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600" b="1" dirty="0"/>
              <a:t>=0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8199F7-CA96-45B1-B6C4-8A8BE80B125C}"/>
              </a:ext>
            </a:extLst>
          </p:cNvPr>
          <p:cNvSpPr txBox="1"/>
          <p:nvPr/>
        </p:nvSpPr>
        <p:spPr>
          <a:xfrm>
            <a:off x="3265862" y="6407400"/>
            <a:ext cx="2118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Value 1 - Value 2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450AE26-3FA9-4D2B-9EC8-CA2A92DF27EC}"/>
              </a:ext>
            </a:extLst>
          </p:cNvPr>
          <p:cNvSpPr txBox="1"/>
          <p:nvPr/>
        </p:nvSpPr>
        <p:spPr>
          <a:xfrm>
            <a:off x="577756" y="3498376"/>
            <a:ext cx="119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Row 1</a:t>
            </a:r>
          </a:p>
        </p:txBody>
      </p:sp>
    </p:spTree>
    <p:extLst>
      <p:ext uri="{BB962C8B-B14F-4D97-AF65-F5344CB8AC3E}">
        <p14:creationId xmlns:p14="http://schemas.microsoft.com/office/powerpoint/2010/main" val="2816541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1.11111E-6 C 2.08333E-6 0.22616 -0.05287 0.39421 -0.078 0.39074 C -0.10326 0.38681 -0.14857 0.20671 -0.14857 -0.01898 C -0.14857 -0.24583 -0.1168 -0.42847 -0.078 -0.42847 C -0.03919 -0.42847 -0.00768 -0.24583 -0.00026 -0.00579 L 2.08333E-6 -1.11111E-6 Z" pathEditMode="relative" rAng="5400000" ptsTypes="AAAAA">
                                      <p:cBhvr>
                                        <p:cTn id="12" dur="40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422" y="-1898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3.7037E-6 C 1.875E-6 0.22639 -0.05378 0.22477 -0.07904 0.22153 C -0.10404 0.2176 -0.14688 -0.03125 -0.14675 -0.1662 C -0.14636 -0.30139 -0.16094 -0.58935 -0.078 -0.58865 C 0.01588 -0.58541 -0.00742 -0.2456 -0.00026 -0.00555 L 1.875E-6 -3.7037E-6 Z" pathEditMode="relative" rAng="5400000" ptsTypes="AAAAA">
                                      <p:cBhvr>
                                        <p:cTn id="14" dur="400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370" y="-18333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26 0.00555 C -0.00417 0.06458 -0.04961 0.0662 -0.07474 0.06319 C -0.09974 0.05926 -0.1461 -0.02547 -0.14623 -0.16065 C -0.14623 -0.29561 -0.15808 -0.74815 -0.07513 -0.74746 C 0.01849 -0.74398 -0.00703 -0.24005 3.125E-6 3.33333E-6 L 0.00026 0.00555 Z" pathEditMode="relative" rAng="5400000" ptsTypes="AAAAA">
                                      <p:cBhvr>
                                        <p:cTn id="16" dur="4000" spd="-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357" y="-34722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6 0.00579 C -0.00026 0.23194 0.04323 0.4 0.0638 0.39653 C 0.08463 0.39259 0.12174 0.2125 0.12174 -0.0132 C 0.12174 -0.24005 0.0957 -0.42269 0.0638 -0.42269 C 0.03203 -0.42269 0.00612 -0.24005 2.29167E-6 1.48148E-6 L -0.00026 0.00579 Z" pathEditMode="relative" rAng="5400000" ptsTypes="AAAAA">
                                      <p:cBhvr>
                                        <p:cTn id="18" dur="4000" spd="-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07" y="-1898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6 0.00555 C -0.00026 0.23194 0.04479 0.23032 0.06601 0.22708 C 0.08698 0.22315 0.12278 -0.0257 0.12265 -0.16065 C 0.12239 -0.29584 0.13463 -0.5838 0.0651 -0.5831 C -0.01354 -0.57986 0.00599 -0.24005 2.29167E-6 1.85185E-6 L -0.00026 0.00555 Z" pathEditMode="relative" rAng="5400000" ptsTypes="AAAAA">
                                      <p:cBhvr>
                                        <p:cTn id="20" dur="4000" spd="-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72" y="-18333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2.22222E-6 C 0.0039 0.05903 0.04336 0.06065 0.0651 0.05764 C 0.08672 0.0537 0.12695 -0.03125 0.12708 -0.16621 C 0.12708 -0.30116 0.13737 -0.75371 0.06549 -0.75301 C -0.01576 -0.74954 0.00638 -0.24607 0.00026 -0.00579 L 2.70833E-6 2.22222E-6 Z" pathEditMode="relative" rAng="5400000" ptsTypes="AAAAA">
                                      <p:cBhvr>
                                        <p:cTn id="22" dur="4000" spd="-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380" y="-3474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0" grpId="0"/>
      <p:bldP spid="21" grpId="0"/>
      <p:bldP spid="22" grpId="0"/>
      <p:bldP spid="2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>
            <a:extLst>
              <a:ext uri="{FF2B5EF4-FFF2-40B4-BE49-F238E27FC236}">
                <a16:creationId xmlns:a16="http://schemas.microsoft.com/office/drawing/2014/main" id="{E446B7E6-8568-417F-959E-DB3D1E70F6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21D0C6-014C-42C2-9997-E8F062958D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2" y="639097"/>
            <a:ext cx="4961534" cy="37811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Dance</a:t>
            </a:r>
          </a:p>
        </p:txBody>
      </p:sp>
      <p:pic>
        <p:nvPicPr>
          <p:cNvPr id="5" name="Content Placeholder 4" descr="A person wearing a costume&#10;&#10;Description automatically generated">
            <a:extLst>
              <a:ext uri="{FF2B5EF4-FFF2-40B4-BE49-F238E27FC236}">
                <a16:creationId xmlns:a16="http://schemas.microsoft.com/office/drawing/2014/main" id="{7B4C894C-A39A-4DD7-A241-F677AB9FB3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465" t="557" r="-1464" b="3906"/>
          <a:stretch/>
        </p:blipFill>
        <p:spPr>
          <a:xfrm>
            <a:off x="5730473" y="151707"/>
            <a:ext cx="4386711" cy="6529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326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3883B08C-C338-4B7C-882E-019340EF2A8F}"/>
              </a:ext>
            </a:extLst>
          </p:cNvPr>
          <p:cNvSpPr/>
          <p:nvPr/>
        </p:nvSpPr>
        <p:spPr>
          <a:xfrm>
            <a:off x="221634" y="4212708"/>
            <a:ext cx="6705600" cy="10845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AA4E58E4-77AE-4322-A5D7-AE68F68DF5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714372" y="3174474"/>
            <a:ext cx="610580" cy="101409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10" name="Content Placeholder 4">
            <a:extLst>
              <a:ext uri="{FF2B5EF4-FFF2-40B4-BE49-F238E27FC236}">
                <a16:creationId xmlns:a16="http://schemas.microsoft.com/office/drawing/2014/main" id="{0BA773DF-4FED-4257-9361-6D184BB1B1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038880" y="1651053"/>
            <a:ext cx="610580" cy="101409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12" name="Content Placeholder 4">
            <a:extLst>
              <a:ext uri="{FF2B5EF4-FFF2-40B4-BE49-F238E27FC236}">
                <a16:creationId xmlns:a16="http://schemas.microsoft.com/office/drawing/2014/main" id="{C16FFBCC-8167-477B-8A4C-8764A0E4CE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009795" y="1655339"/>
            <a:ext cx="610580" cy="101409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15" name="Content Placeholder 4">
            <a:extLst>
              <a:ext uri="{FF2B5EF4-FFF2-40B4-BE49-F238E27FC236}">
                <a16:creationId xmlns:a16="http://schemas.microsoft.com/office/drawing/2014/main" id="{B53A9019-8B3F-488E-8008-97CC596DDB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714372" y="4283189"/>
            <a:ext cx="610580" cy="101409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16" name="Content Placeholder 4">
            <a:extLst>
              <a:ext uri="{FF2B5EF4-FFF2-40B4-BE49-F238E27FC236}">
                <a16:creationId xmlns:a16="http://schemas.microsoft.com/office/drawing/2014/main" id="{515F54E8-1507-4B59-A657-7EC65103D9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714372" y="5393306"/>
            <a:ext cx="610580" cy="101409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17" name="Content Placeholder 4">
            <a:extLst>
              <a:ext uri="{FF2B5EF4-FFF2-40B4-BE49-F238E27FC236}">
                <a16:creationId xmlns:a16="http://schemas.microsoft.com/office/drawing/2014/main" id="{AE57AA48-B370-4DFE-8C7A-06E6A4A576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393262" y="3174474"/>
            <a:ext cx="610580" cy="101409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18" name="Content Placeholder 4">
            <a:extLst>
              <a:ext uri="{FF2B5EF4-FFF2-40B4-BE49-F238E27FC236}">
                <a16:creationId xmlns:a16="http://schemas.microsoft.com/office/drawing/2014/main" id="{DC74413B-CA5B-4F46-80BD-5F567B0348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399215" y="4283189"/>
            <a:ext cx="610580" cy="101409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19" name="Content Placeholder 4">
            <a:extLst>
              <a:ext uri="{FF2B5EF4-FFF2-40B4-BE49-F238E27FC236}">
                <a16:creationId xmlns:a16="http://schemas.microsoft.com/office/drawing/2014/main" id="{FA84A20C-D1D4-4DD2-ACA1-06E84DC975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399215" y="5393306"/>
            <a:ext cx="610580" cy="101409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0322124-F1C6-4705-85B9-CA484000C329}"/>
              </a:ext>
            </a:extLst>
          </p:cNvPr>
          <p:cNvSpPr txBox="1"/>
          <p:nvPr/>
        </p:nvSpPr>
        <p:spPr>
          <a:xfrm>
            <a:off x="6801135" y="1221904"/>
            <a:ext cx="4558352" cy="75247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GB" sz="3600" b="1" dirty="0"/>
              <a:t>(2+2+2) x (1+1+1)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06BBDCC-60B4-4571-BC7A-D27E64B3622D}"/>
              </a:ext>
            </a:extLst>
          </p:cNvPr>
          <p:cNvSpPr txBox="1"/>
          <p:nvPr/>
        </p:nvSpPr>
        <p:spPr>
          <a:xfrm>
            <a:off x="8921087" y="4608476"/>
            <a:ext cx="2438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600" b="1" dirty="0"/>
              <a:t>=36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0D75AA-99CD-4791-8848-96D74F978C4A}"/>
              </a:ext>
            </a:extLst>
          </p:cNvPr>
          <p:cNvSpPr txBox="1"/>
          <p:nvPr/>
        </p:nvSpPr>
        <p:spPr>
          <a:xfrm>
            <a:off x="8921087" y="4608476"/>
            <a:ext cx="2438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600" b="1" dirty="0"/>
              <a:t>=18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0821928-0440-4385-A8DC-E728A9FB300F}"/>
              </a:ext>
            </a:extLst>
          </p:cNvPr>
          <p:cNvSpPr txBox="1"/>
          <p:nvPr/>
        </p:nvSpPr>
        <p:spPr>
          <a:xfrm>
            <a:off x="6801135" y="1974376"/>
            <a:ext cx="4558352" cy="75247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GB" sz="3600" b="1" dirty="0"/>
              <a:t>+(2+2+2) x (1+1+1)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713BB46-AD88-4348-8C75-00BE79F418F3}"/>
              </a:ext>
            </a:extLst>
          </p:cNvPr>
          <p:cNvSpPr txBox="1"/>
          <p:nvPr/>
        </p:nvSpPr>
        <p:spPr>
          <a:xfrm>
            <a:off x="3265862" y="6407400"/>
            <a:ext cx="2118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Value 1 - Value 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D2308CE-313E-4689-BF47-A6C6139F8450}"/>
              </a:ext>
            </a:extLst>
          </p:cNvPr>
          <p:cNvSpPr txBox="1"/>
          <p:nvPr/>
        </p:nvSpPr>
        <p:spPr>
          <a:xfrm>
            <a:off x="577756" y="3498376"/>
            <a:ext cx="119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Row 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5D39293-5C04-4E49-9C2E-9F2E04D63018}"/>
              </a:ext>
            </a:extLst>
          </p:cNvPr>
          <p:cNvSpPr txBox="1"/>
          <p:nvPr/>
        </p:nvSpPr>
        <p:spPr>
          <a:xfrm>
            <a:off x="577756" y="4570329"/>
            <a:ext cx="119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Row 2</a:t>
            </a:r>
          </a:p>
        </p:txBody>
      </p:sp>
    </p:spTree>
    <p:extLst>
      <p:ext uri="{BB962C8B-B14F-4D97-AF65-F5344CB8AC3E}">
        <p14:creationId xmlns:p14="http://schemas.microsoft.com/office/powerpoint/2010/main" val="4288075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1.11111E-6 C 2.08333E-6 0.22616 -0.05287 0.39421 -0.078 0.39074 C -0.10326 0.38681 -0.14857 0.20671 -0.14857 -0.01898 C -0.14857 -0.24583 -0.1168 -0.42847 -0.078 -0.42847 C -0.03919 -0.42847 -0.00768 -0.24583 -0.00026 -0.00579 L 2.08333E-6 -1.11111E-6 Z" pathEditMode="relative" rAng="5400000" ptsTypes="AAAAA">
                                      <p:cBhvr>
                                        <p:cTn id="12" dur="40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422" y="-1898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3.7037E-6 C 1.875E-6 0.22639 -0.05378 0.22477 -0.07904 0.22153 C -0.10404 0.2176 -0.14688 -0.03125 -0.14675 -0.1662 C -0.14636 -0.30139 -0.16094 -0.58935 -0.078 -0.58865 C 0.01588 -0.58541 -0.00742 -0.2456 -0.00026 -0.00555 L 1.875E-6 -3.7037E-6 Z" pathEditMode="relative" rAng="5400000" ptsTypes="AAAAA">
                                      <p:cBhvr>
                                        <p:cTn id="14" dur="400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370" y="-18333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26 0.00555 C -0.00417 0.06458 -0.04961 0.0662 -0.07474 0.06319 C -0.09974 0.05926 -0.1461 -0.02547 -0.14623 -0.16065 C -0.14623 -0.29561 -0.15808 -0.74815 -0.07513 -0.74746 C 0.01849 -0.74398 -0.00703 -0.24005 3.125E-6 3.33333E-6 L 0.00026 0.00555 Z" pathEditMode="relative" rAng="5400000" ptsTypes="AAAAA">
                                      <p:cBhvr>
                                        <p:cTn id="16" dur="4000" spd="-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357" y="-34722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78 0.00486 C -0.00078 0.23101 0.0427 0.39907 0.06328 0.3956 C 0.08411 0.39166 0.12122 0.21157 0.12122 -0.01412 C 0.12122 -0.24098 0.09518 -0.42362 0.06328 -0.42362 C 0.03151 -0.42362 0.0056 -0.24098 -0.00052 -0.00093 L -0.00078 0.00486 Z " pathEditMode="relative" rAng="5400000" ptsTypes="AAAAAA">
                                      <p:cBhvr>
                                        <p:cTn id="18" dur="4000" spd="-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07" y="-1898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2.22222E-6 C 3.125E-6 0.22639 0.04505 0.22477 0.06627 0.22153 C 0.08724 0.21759 0.12304 -0.03125 0.12291 -0.1662 C 0.12265 -0.30139 0.13489 -0.58935 0.06536 -0.58866 C -0.01328 -0.58541 0.00625 -0.2456 0.00026 -0.00555 L 3.125E-6 -2.22222E-6 Z " pathEditMode="relative" rAng="5400000" ptsTypes="AAAAAA">
                                      <p:cBhvr>
                                        <p:cTn id="20" dur="4000" spd="-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85" y="-18333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2.22222E-6 C 0.0039 0.05903 0.04336 0.06065 0.0651 0.05764 C 0.08672 0.0537 0.12695 -0.03125 0.12708 -0.16621 C 0.12708 -0.30116 0.13737 -0.75371 0.06549 -0.75301 C -0.01576 -0.74954 0.00638 -0.24607 0.00026 -0.00579 L 2.70833E-6 2.22222E-6 Z" pathEditMode="relative" rAng="5400000" ptsTypes="AAAAA">
                                      <p:cBhvr>
                                        <p:cTn id="22" dur="4000" spd="-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380" y="-3474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1" grpId="0"/>
      <p:bldP spid="22" grpId="0"/>
      <p:bldP spid="13" grpId="0"/>
      <p:bldP spid="2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F805E7D0-D03E-4771-9A99-E6F02D063DE8}"/>
              </a:ext>
            </a:extLst>
          </p:cNvPr>
          <p:cNvSpPr/>
          <p:nvPr/>
        </p:nvSpPr>
        <p:spPr>
          <a:xfrm>
            <a:off x="296660" y="5358066"/>
            <a:ext cx="6705600" cy="10845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AA4E58E4-77AE-4322-A5D7-AE68F68DF5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714372" y="3174474"/>
            <a:ext cx="610580" cy="101409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10" name="Content Placeholder 4">
            <a:extLst>
              <a:ext uri="{FF2B5EF4-FFF2-40B4-BE49-F238E27FC236}">
                <a16:creationId xmlns:a16="http://schemas.microsoft.com/office/drawing/2014/main" id="{0BA773DF-4FED-4257-9361-6D184BB1B1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038880" y="1651053"/>
            <a:ext cx="610580" cy="101409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12" name="Content Placeholder 4">
            <a:extLst>
              <a:ext uri="{FF2B5EF4-FFF2-40B4-BE49-F238E27FC236}">
                <a16:creationId xmlns:a16="http://schemas.microsoft.com/office/drawing/2014/main" id="{C16FFBCC-8167-477B-8A4C-8764A0E4CE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009795" y="1655339"/>
            <a:ext cx="610580" cy="101409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15" name="Content Placeholder 4">
            <a:extLst>
              <a:ext uri="{FF2B5EF4-FFF2-40B4-BE49-F238E27FC236}">
                <a16:creationId xmlns:a16="http://schemas.microsoft.com/office/drawing/2014/main" id="{B53A9019-8B3F-488E-8008-97CC596DDB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714372" y="4283189"/>
            <a:ext cx="610580" cy="101409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16" name="Content Placeholder 4">
            <a:extLst>
              <a:ext uri="{FF2B5EF4-FFF2-40B4-BE49-F238E27FC236}">
                <a16:creationId xmlns:a16="http://schemas.microsoft.com/office/drawing/2014/main" id="{515F54E8-1507-4B59-A657-7EC65103D9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714372" y="5393306"/>
            <a:ext cx="610580" cy="101409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17" name="Content Placeholder 4">
            <a:extLst>
              <a:ext uri="{FF2B5EF4-FFF2-40B4-BE49-F238E27FC236}">
                <a16:creationId xmlns:a16="http://schemas.microsoft.com/office/drawing/2014/main" id="{AE57AA48-B370-4DFE-8C7A-06E6A4A576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399215" y="3174474"/>
            <a:ext cx="610580" cy="101409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18" name="Content Placeholder 4">
            <a:extLst>
              <a:ext uri="{FF2B5EF4-FFF2-40B4-BE49-F238E27FC236}">
                <a16:creationId xmlns:a16="http://schemas.microsoft.com/office/drawing/2014/main" id="{DC74413B-CA5B-4F46-80BD-5F567B0348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399215" y="4283189"/>
            <a:ext cx="610580" cy="101409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19" name="Content Placeholder 4">
            <a:extLst>
              <a:ext uri="{FF2B5EF4-FFF2-40B4-BE49-F238E27FC236}">
                <a16:creationId xmlns:a16="http://schemas.microsoft.com/office/drawing/2014/main" id="{FA84A20C-D1D4-4DD2-ACA1-06E84DC975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399215" y="5393306"/>
            <a:ext cx="610580" cy="101409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0322124-F1C6-4705-85B9-CA484000C329}"/>
              </a:ext>
            </a:extLst>
          </p:cNvPr>
          <p:cNvSpPr txBox="1"/>
          <p:nvPr/>
        </p:nvSpPr>
        <p:spPr>
          <a:xfrm>
            <a:off x="6801135" y="1221904"/>
            <a:ext cx="4558352" cy="75247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GB" sz="3600" b="1" dirty="0"/>
              <a:t>(2+2+2) x (1+1+1)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06BBDCC-60B4-4571-BC7A-D27E64B3622D}"/>
              </a:ext>
            </a:extLst>
          </p:cNvPr>
          <p:cNvSpPr txBox="1"/>
          <p:nvPr/>
        </p:nvSpPr>
        <p:spPr>
          <a:xfrm>
            <a:off x="8921087" y="4608476"/>
            <a:ext cx="2438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600" b="1" dirty="0"/>
              <a:t>=54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0D75AA-99CD-4791-8848-96D74F978C4A}"/>
              </a:ext>
            </a:extLst>
          </p:cNvPr>
          <p:cNvSpPr txBox="1"/>
          <p:nvPr/>
        </p:nvSpPr>
        <p:spPr>
          <a:xfrm>
            <a:off x="8921087" y="4608476"/>
            <a:ext cx="2438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600" b="1" dirty="0"/>
              <a:t>=36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0821928-0440-4385-A8DC-E728A9FB300F}"/>
              </a:ext>
            </a:extLst>
          </p:cNvPr>
          <p:cNvSpPr txBox="1"/>
          <p:nvPr/>
        </p:nvSpPr>
        <p:spPr>
          <a:xfrm>
            <a:off x="6801135" y="1974376"/>
            <a:ext cx="4558352" cy="75247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GB" sz="3600" b="1" dirty="0"/>
              <a:t>+(2+2+2) x (1+1+1)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C71EFE8-0AB4-4C19-8D3F-7A29DC4CFC67}"/>
              </a:ext>
            </a:extLst>
          </p:cNvPr>
          <p:cNvSpPr txBox="1"/>
          <p:nvPr/>
        </p:nvSpPr>
        <p:spPr>
          <a:xfrm>
            <a:off x="6801135" y="2665147"/>
            <a:ext cx="4558352" cy="75247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GB" sz="3600" b="1" dirty="0"/>
              <a:t>+(2+2+2) x (1+1+1)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C88EEB7-A534-4450-AFF3-D8E74D8C0891}"/>
              </a:ext>
            </a:extLst>
          </p:cNvPr>
          <p:cNvSpPr txBox="1"/>
          <p:nvPr/>
        </p:nvSpPr>
        <p:spPr>
          <a:xfrm>
            <a:off x="3265862" y="6407400"/>
            <a:ext cx="2118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Value 1 - Value 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1C53553-B96C-4300-BAA5-44C45BE3141E}"/>
              </a:ext>
            </a:extLst>
          </p:cNvPr>
          <p:cNvSpPr txBox="1"/>
          <p:nvPr/>
        </p:nvSpPr>
        <p:spPr>
          <a:xfrm>
            <a:off x="577756" y="3498376"/>
            <a:ext cx="119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Row 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8E58119-B847-4E26-AB09-C46F384475F6}"/>
              </a:ext>
            </a:extLst>
          </p:cNvPr>
          <p:cNvSpPr txBox="1"/>
          <p:nvPr/>
        </p:nvSpPr>
        <p:spPr>
          <a:xfrm>
            <a:off x="562273" y="5715687"/>
            <a:ext cx="119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Row 3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E97F15A-321A-4744-8C5F-BFC8AF320932}"/>
              </a:ext>
            </a:extLst>
          </p:cNvPr>
          <p:cNvSpPr txBox="1"/>
          <p:nvPr/>
        </p:nvSpPr>
        <p:spPr>
          <a:xfrm>
            <a:off x="577756" y="4570329"/>
            <a:ext cx="119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Row 2</a:t>
            </a:r>
          </a:p>
        </p:txBody>
      </p:sp>
    </p:spTree>
    <p:extLst>
      <p:ext uri="{BB962C8B-B14F-4D97-AF65-F5344CB8AC3E}">
        <p14:creationId xmlns:p14="http://schemas.microsoft.com/office/powerpoint/2010/main" val="3254941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1.11111E-6 C 2.08333E-6 0.22616 -0.05287 0.39421 -0.078 0.39074 C -0.10326 0.38681 -0.14857 0.20671 -0.14857 -0.01898 C -0.14857 -0.24583 -0.1168 -0.42847 -0.078 -0.42847 C -0.03919 -0.42847 -0.00768 -0.24583 -0.00026 -0.00579 " pathEditMode="relative" rAng="5400000" ptsTypes="AAAAA">
                                      <p:cBhvr>
                                        <p:cTn id="12" dur="40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422" y="-1898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3.7037E-6 C 1.875E-6 0.22639 -0.05378 0.22477 -0.07904 0.22153 C -0.10404 0.2176 -0.14688 -0.03125 -0.14675 -0.1662 C -0.14636 -0.30139 -0.16094 -0.58935 -0.078 -0.58865 C 0.01588 -0.58541 -0.00742 -0.2456 -0.00026 -0.00555 " pathEditMode="relative" rAng="5400000" ptsTypes="AAAAA">
                                      <p:cBhvr>
                                        <p:cTn id="14" dur="400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370" y="-18333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26 0.00555 C -0.00417 0.06458 -0.04961 0.0662 -0.07474 0.06319 C -0.09974 0.05926 -0.1461 -0.02547 -0.14623 -0.16065 C -0.14623 -0.29561 -0.15808 -0.74815 -0.07513 -0.74746 C 0.01849 -0.74398 -0.00703 -0.24005 3.125E-6 3.33333E-6 " pathEditMode="relative" rAng="5400000" ptsTypes="AAAAA">
                                      <p:cBhvr>
                                        <p:cTn id="16" dur="4000" spd="-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357" y="-34722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6 0.00579 C -0.00026 0.23194 0.04323 0.4 0.0638 0.39653 C 0.08463 0.39259 0.12174 0.2125 0.12174 -0.0132 C 0.12174 -0.24005 0.0957 -0.42269 0.0638 -0.42269 C 0.03203 -0.42269 0.00612 -0.24005 2.29167E-6 1.48148E-6 " pathEditMode="relative" rAng="5400000" ptsTypes="AAAAA">
                                      <p:cBhvr>
                                        <p:cTn id="18" dur="4000" spd="-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07" y="-1898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6 0.00555 C -0.00026 0.23194 0.04479 0.23032 0.06601 0.22708 C 0.08698 0.22315 0.12278 -0.0257 0.12265 -0.16065 C 0.12239 -0.29584 0.13463 -0.5838 0.0651 -0.5831 C -0.01354 -0.57986 0.00599 -0.24005 2.29167E-6 1.85185E-6 " pathEditMode="relative" rAng="5400000" ptsTypes="AAAAA">
                                      <p:cBhvr>
                                        <p:cTn id="20" dur="4000" spd="-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72" y="-18333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2.22222E-6 C 0.0039 0.05903 0.04336 0.06065 0.0651 0.05764 C 0.08672 0.0537 0.12695 -0.03125 0.12708 -0.16621 C 0.12708 -0.30116 0.13737 -0.75371 0.06549 -0.75301 C -0.01576 -0.74954 0.00638 -0.24607 0.00026 -0.00579 " pathEditMode="relative" rAng="5400000" ptsTypes="AAAAA">
                                      <p:cBhvr>
                                        <p:cTn id="22" dur="4000" spd="-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380" y="-3474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1" grpId="0"/>
      <p:bldP spid="22" grpId="0"/>
      <p:bldP spid="14" grpId="0"/>
      <p:bldP spid="2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icard facepalm HD">
            <a:extLst>
              <a:ext uri="{FF2B5EF4-FFF2-40B4-BE49-F238E27FC236}">
                <a16:creationId xmlns:a16="http://schemas.microsoft.com/office/drawing/2014/main" id="{2352E3E1-C509-46BE-9114-FC1C3CC144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30794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B4BC9-05BA-4B84-A16F-11A9EC5A1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 2 - Fixed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31CEED1-1F24-4049-A788-018980FDD7B7}"/>
              </a:ext>
            </a:extLst>
          </p:cNvPr>
          <p:cNvSpPr/>
          <p:nvPr/>
        </p:nvSpPr>
        <p:spPr>
          <a:xfrm>
            <a:off x="220447" y="2255797"/>
            <a:ext cx="11938946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latin typeface="Consolas" panose="020B0609020204030204" pitchFamily="49" charset="0"/>
                <a:cs typeface="Courier New" panose="02070309020205020404" pitchFamily="49" charset="0"/>
              </a:rPr>
              <a:t>Measure 2 =</a:t>
            </a:r>
            <a:br>
              <a:rPr lang="en-US" sz="3600" dirty="0"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lang="en-US" sz="3600" dirty="0">
                <a:latin typeface="Consolas" panose="020B0609020204030204" pitchFamily="49" charset="0"/>
                <a:cs typeface="Courier New" panose="02070309020205020404" pitchFamily="49" charset="0"/>
              </a:rPr>
              <a:t>SUMX(</a:t>
            </a:r>
          </a:p>
          <a:p>
            <a:r>
              <a:rPr lang="en-US" sz="3600" dirty="0">
                <a:latin typeface="Consolas" panose="020B0609020204030204" pitchFamily="49" charset="0"/>
                <a:cs typeface="Courier New" panose="02070309020205020404" pitchFamily="49" charset="0"/>
              </a:rPr>
              <a:t>	Dancers,</a:t>
            </a:r>
          </a:p>
          <a:p>
            <a:r>
              <a:rPr lang="en-US" sz="3600" dirty="0">
                <a:latin typeface="Consolas" panose="020B0609020204030204" pitchFamily="49" charset="0"/>
                <a:cs typeface="Courier New" panose="02070309020205020404" pitchFamily="49" charset="0"/>
              </a:rPr>
              <a:t>	CALCULATE(</a:t>
            </a:r>
          </a:p>
          <a:p>
            <a:r>
              <a:rPr lang="en-US" sz="3600" dirty="0">
                <a:latin typeface="Consolas" panose="020B0609020204030204" pitchFamily="49" charset="0"/>
                <a:cs typeface="Courier New" panose="02070309020205020404" pitchFamily="49" charset="0"/>
              </a:rPr>
              <a:t>		SUM(Dancers[Value 1])*SUM(Dancers[Value 2])</a:t>
            </a:r>
          </a:p>
          <a:p>
            <a:r>
              <a:rPr lang="en-US" sz="3600" dirty="0">
                <a:latin typeface="Consolas" panose="020B0609020204030204" pitchFamily="49" charset="0"/>
                <a:cs typeface="Courier New" panose="02070309020205020404" pitchFamily="49" charset="0"/>
              </a:rPr>
              <a:t>	)</a:t>
            </a:r>
          </a:p>
          <a:p>
            <a:r>
              <a:rPr lang="en-US" sz="3600" dirty="0">
                <a:latin typeface="Consolas" panose="020B0609020204030204" pitchFamily="49" charset="0"/>
                <a:cs typeface="Courier New" panose="020703090202050204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905958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5643A0-7FAD-4104-B74B-9C6B99D3F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We’re all different!</a:t>
            </a:r>
          </a:p>
        </p:txBody>
      </p:sp>
      <p:pic>
        <p:nvPicPr>
          <p:cNvPr id="7170" name="Picture 2" descr="The movie was filmed in Tunisia, using the stage of Jeffirelliâs âJesus of Nazarethâ (photo)">
            <a:extLst>
              <a:ext uri="{FF2B5EF4-FFF2-40B4-BE49-F238E27FC236}">
                <a16:creationId xmlns:a16="http://schemas.microsoft.com/office/drawing/2014/main" id="{1CE7F420-183E-4105-B716-B416EA86E0F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000" y="2395028"/>
            <a:ext cx="6766442" cy="3636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F782B1DA-EA18-41E3-AD51-A592126DE7E7}"/>
              </a:ext>
            </a:extLst>
          </p:cNvPr>
          <p:cNvGrpSpPr/>
          <p:nvPr/>
        </p:nvGrpSpPr>
        <p:grpSpPr>
          <a:xfrm>
            <a:off x="7962405" y="2985812"/>
            <a:ext cx="3324045" cy="2035834"/>
            <a:chOff x="7962405" y="2985812"/>
            <a:chExt cx="3324045" cy="2035834"/>
          </a:xfrm>
        </p:grpSpPr>
        <p:sp>
          <p:nvSpPr>
            <p:cNvPr id="3" name="Speech Bubble: Oval 2">
              <a:extLst>
                <a:ext uri="{FF2B5EF4-FFF2-40B4-BE49-F238E27FC236}">
                  <a16:creationId xmlns:a16="http://schemas.microsoft.com/office/drawing/2014/main" id="{2F4802B4-4D39-48AC-BCAB-A702D0DA79EF}"/>
                </a:ext>
              </a:extLst>
            </p:cNvPr>
            <p:cNvSpPr/>
            <p:nvPr/>
          </p:nvSpPr>
          <p:spPr>
            <a:xfrm>
              <a:off x="7962405" y="2985812"/>
              <a:ext cx="3324045" cy="2035834"/>
            </a:xfrm>
            <a:prstGeom prst="wedgeEllipseCallout">
              <a:avLst>
                <a:gd name="adj1" fmla="val -112481"/>
                <a:gd name="adj2" fmla="val 3131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B2BD41FA-8483-4599-8242-BDA7532B67DC}"/>
                </a:ext>
              </a:extLst>
            </p:cNvPr>
            <p:cNvSpPr txBox="1">
              <a:spLocks/>
            </p:cNvSpPr>
            <p:nvPr/>
          </p:nvSpPr>
          <p:spPr>
            <a:xfrm>
              <a:off x="8513718" y="3429000"/>
              <a:ext cx="2221418" cy="970450"/>
            </a:xfrm>
            <a:prstGeom prst="rect">
              <a:avLst/>
            </a:prstGeom>
            <a:effectLst>
              <a:outerShdw blurRad="50800" dir="14400000">
                <a:srgbClr val="000000">
                  <a:alpha val="60000"/>
                </a:srgbClr>
              </a:outerShdw>
            </a:effectLst>
          </p:spPr>
          <p:txBody>
            <a:bodyPr vert="horz" lIns="91440" tIns="45720" rIns="91440" bIns="45720" rtlCol="0" anchor="b">
              <a:noAutofit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4000" b="1" kern="1200">
                  <a:solidFill>
                    <a:srgbClr val="FEFEFE"/>
                  </a:solidFill>
                  <a:latin typeface="+mj-lt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GB" dirty="0"/>
                <a:t>I’m Not!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94224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5DCE7-A710-471A-BC79-8D18564DF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 2 – Part 2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1515E2A5-01C4-47AB-9672-68CA735A271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79462553"/>
              </p:ext>
            </p:extLst>
          </p:nvPr>
        </p:nvGraphicFramePr>
        <p:xfrm>
          <a:off x="729132" y="2860189"/>
          <a:ext cx="10553697" cy="2072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17899">
                  <a:extLst>
                    <a:ext uri="{9D8B030D-6E8A-4147-A177-3AD203B41FA5}">
                      <a16:colId xmlns:a16="http://schemas.microsoft.com/office/drawing/2014/main" val="2754639935"/>
                    </a:ext>
                  </a:extLst>
                </a:gridCol>
                <a:gridCol w="3517899">
                  <a:extLst>
                    <a:ext uri="{9D8B030D-6E8A-4147-A177-3AD203B41FA5}">
                      <a16:colId xmlns:a16="http://schemas.microsoft.com/office/drawing/2014/main" val="1885875415"/>
                    </a:ext>
                  </a:extLst>
                </a:gridCol>
                <a:gridCol w="3517899">
                  <a:extLst>
                    <a:ext uri="{9D8B030D-6E8A-4147-A177-3AD203B41FA5}">
                      <a16:colId xmlns:a16="http://schemas.microsoft.com/office/drawing/2014/main" val="26611498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sz="2800" dirty="0"/>
                        <a:t>Couple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dirty="0"/>
                        <a:t>Value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dirty="0"/>
                        <a:t>Value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21201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800" b="1" dirty="0"/>
                        <a:t>Olivia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50533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800" b="1" dirty="0"/>
                        <a:t>Olivia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10355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800" dirty="0"/>
                        <a:t>Amelia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53108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732286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AA4E58E4-77AE-4322-A5D7-AE68F68DF5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714372" y="3174474"/>
            <a:ext cx="610580" cy="101409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10" name="Content Placeholder 4">
            <a:extLst>
              <a:ext uri="{FF2B5EF4-FFF2-40B4-BE49-F238E27FC236}">
                <a16:creationId xmlns:a16="http://schemas.microsoft.com/office/drawing/2014/main" id="{0BA773DF-4FED-4257-9361-6D184BB1B1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038880" y="1651053"/>
            <a:ext cx="610580" cy="101409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12" name="Content Placeholder 4">
            <a:extLst>
              <a:ext uri="{FF2B5EF4-FFF2-40B4-BE49-F238E27FC236}">
                <a16:creationId xmlns:a16="http://schemas.microsoft.com/office/drawing/2014/main" id="{C16FFBCC-8167-477B-8A4C-8764A0E4CE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5009795" y="1655339"/>
            <a:ext cx="610580" cy="101409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15" name="Content Placeholder 4">
            <a:extLst>
              <a:ext uri="{FF2B5EF4-FFF2-40B4-BE49-F238E27FC236}">
                <a16:creationId xmlns:a16="http://schemas.microsoft.com/office/drawing/2014/main" id="{B53A9019-8B3F-488E-8008-97CC596DDB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714372" y="4283189"/>
            <a:ext cx="610580" cy="101409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16" name="Content Placeholder 4">
            <a:extLst>
              <a:ext uri="{FF2B5EF4-FFF2-40B4-BE49-F238E27FC236}">
                <a16:creationId xmlns:a16="http://schemas.microsoft.com/office/drawing/2014/main" id="{515F54E8-1507-4B59-A657-7EC65103D95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3714372" y="5431111"/>
            <a:ext cx="610580" cy="938484"/>
          </a:xfrm>
          <a:prstGeom prst="rect">
            <a:avLst/>
          </a:prstGeom>
          <a:effectLst/>
        </p:spPr>
      </p:pic>
      <p:pic>
        <p:nvPicPr>
          <p:cNvPr id="17" name="Content Placeholder 4">
            <a:extLst>
              <a:ext uri="{FF2B5EF4-FFF2-40B4-BE49-F238E27FC236}">
                <a16:creationId xmlns:a16="http://schemas.microsoft.com/office/drawing/2014/main" id="{AE57AA48-B370-4DFE-8C7A-06E6A4A576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4399215" y="3174474"/>
            <a:ext cx="610580" cy="101409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18" name="Content Placeholder 4">
            <a:extLst>
              <a:ext uri="{FF2B5EF4-FFF2-40B4-BE49-F238E27FC236}">
                <a16:creationId xmlns:a16="http://schemas.microsoft.com/office/drawing/2014/main" id="{DC74413B-CA5B-4F46-80BD-5F567B0348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4399215" y="4283189"/>
            <a:ext cx="610580" cy="101409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19" name="Content Placeholder 4">
            <a:extLst>
              <a:ext uri="{FF2B5EF4-FFF2-40B4-BE49-F238E27FC236}">
                <a16:creationId xmlns:a16="http://schemas.microsoft.com/office/drawing/2014/main" id="{FA84A20C-D1D4-4DD2-ACA1-06E84DC9751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 flipH="1">
            <a:off x="4399215" y="5431111"/>
            <a:ext cx="610580" cy="938484"/>
          </a:xfrm>
          <a:prstGeom prst="rect">
            <a:avLst/>
          </a:prstGeom>
          <a:effectLst/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0322124-F1C6-4705-85B9-CA484000C329}"/>
              </a:ext>
            </a:extLst>
          </p:cNvPr>
          <p:cNvSpPr txBox="1"/>
          <p:nvPr/>
        </p:nvSpPr>
        <p:spPr>
          <a:xfrm>
            <a:off x="6801135" y="1221904"/>
            <a:ext cx="4558352" cy="75247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GB" sz="3600" b="1" dirty="0"/>
              <a:t>(2+2) x (1+1)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8199F7-CA96-45B1-B6C4-8A8BE80B125C}"/>
              </a:ext>
            </a:extLst>
          </p:cNvPr>
          <p:cNvSpPr txBox="1"/>
          <p:nvPr/>
        </p:nvSpPr>
        <p:spPr>
          <a:xfrm>
            <a:off x="3265862" y="6407400"/>
            <a:ext cx="2118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Value 1 - Value 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D99BF29-3896-478F-A5AB-1C29F6B0A2A5}"/>
              </a:ext>
            </a:extLst>
          </p:cNvPr>
          <p:cNvSpPr txBox="1"/>
          <p:nvPr/>
        </p:nvSpPr>
        <p:spPr>
          <a:xfrm>
            <a:off x="8921087" y="4646281"/>
            <a:ext cx="2438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600" b="1" dirty="0"/>
              <a:t>=8</a:t>
            </a:r>
          </a:p>
        </p:txBody>
      </p:sp>
    </p:spTree>
    <p:extLst>
      <p:ext uri="{BB962C8B-B14F-4D97-AF65-F5344CB8AC3E}">
        <p14:creationId xmlns:p14="http://schemas.microsoft.com/office/powerpoint/2010/main" val="1623644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0.16134 C -0.00013 0.38773 -0.0569 0.38657 -0.08203 0.3831 C -0.10716 0.37917 -0.15261 0.19907 -0.15261 -0.02662 C -0.15261 -0.25347 -0.1207 -0.43611 -0.08203 -0.43611 C -0.0431 -0.43611 -0.01159 -0.25347 -0.00417 -0.01343 L 0.00338 0.00532 " pathEditMode="relative" rAng="5400000" ptsTypes="AAAAAA">
                                      <p:cBhvr>
                                        <p:cTn id="6" dur="40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448" y="-1875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52 0.15231 C -0.01706 0.22176 -0.06628 0.20625 -0.08659 0.20764 C -0.11159 0.20347 -0.15443 -0.04514 -0.1543 -0.1801 C -0.15391 -0.31528 -0.16849 -0.60324 -0.08555 -0.60255 C 0.00859 -0.59931 -0.01498 -0.25949 -0.00769 -0.01968 L -0.00026 -0.0007 " pathEditMode="relative" rAng="5400000" ptsTypes="AAAAAA">
                                      <p:cBhvr>
                                        <p:cTn id="8" dur="400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708" y="-34954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4.81481E-6 L -0.00352 -0.3261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2" y="-16319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04 0.16828 C -0.00326 0.26296 0.03984 0.39282 0.06067 0.38958 C 0.08151 0.38564 0.1181 0.20555 0.1181 -0.02061 C 0.1181 -0.24653 0.09258 -0.42778 0.06067 -0.42778 C 0.02877 -0.42778 0.00299 -0.24653 -0.00352 -0.00672 C -0.00104 -0.00047 -0.00326 -0.00672 -0.00052 -0.00047 " pathEditMode="relative" rAng="5400000" ptsTypes="AAAAAA">
                                      <p:cBhvr>
                                        <p:cTn id="12" dur="4000" spd="-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833" y="-1875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05 0.1544 C -0.00105 0.38079 0.03776 0.21158 0.05898 0.20833 C 0.07994 0.2044 0.11575 -0.04444 0.11562 -0.1794 C 0.11536 -0.31458 0.1276 -0.60255 0.05807 -0.60185 C -0.02084 -0.59861 -0.00105 -0.2588 -0.0073 -0.01875 C -0.00482 -0.0125 -0.00235 -0.00625 4.58333E-6 -1.11111E-6 " pathEditMode="relative" rAng="5400000" ptsTypes="AAAAAA">
                                      <p:cBhvr>
                                        <p:cTn id="14" dur="4000" spd="-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60" y="-31921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4.81481E-6 L 0.00351 -0.32362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9" y="-161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13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AA4E58E4-77AE-4322-A5D7-AE68F68DF5B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663126" y="3286071"/>
            <a:ext cx="610580" cy="940292"/>
          </a:xfrm>
          <a:prstGeom prst="rect">
            <a:avLst/>
          </a:prstGeom>
          <a:effectLst/>
        </p:spPr>
      </p:pic>
      <p:pic>
        <p:nvPicPr>
          <p:cNvPr id="10" name="Content Placeholder 4">
            <a:extLst>
              <a:ext uri="{FF2B5EF4-FFF2-40B4-BE49-F238E27FC236}">
                <a16:creationId xmlns:a16="http://schemas.microsoft.com/office/drawing/2014/main" id="{0BA773DF-4FED-4257-9361-6D184BB1B1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3038880" y="1651053"/>
            <a:ext cx="610580" cy="101409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12" name="Content Placeholder 4">
            <a:extLst>
              <a:ext uri="{FF2B5EF4-FFF2-40B4-BE49-F238E27FC236}">
                <a16:creationId xmlns:a16="http://schemas.microsoft.com/office/drawing/2014/main" id="{C16FFBCC-8167-477B-8A4C-8764A0E4CE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5009795" y="1655339"/>
            <a:ext cx="610580" cy="101409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15" name="Content Placeholder 4">
            <a:extLst>
              <a:ext uri="{FF2B5EF4-FFF2-40B4-BE49-F238E27FC236}">
                <a16:creationId xmlns:a16="http://schemas.microsoft.com/office/drawing/2014/main" id="{B53A9019-8B3F-488E-8008-97CC596DDB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3714372" y="4283189"/>
            <a:ext cx="610580" cy="101409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16" name="Content Placeholder 4">
            <a:extLst>
              <a:ext uri="{FF2B5EF4-FFF2-40B4-BE49-F238E27FC236}">
                <a16:creationId xmlns:a16="http://schemas.microsoft.com/office/drawing/2014/main" id="{515F54E8-1507-4B59-A657-7EC65103D95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3714372" y="5393572"/>
            <a:ext cx="610580" cy="1013562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17" name="Content Placeholder 4">
            <a:extLst>
              <a:ext uri="{FF2B5EF4-FFF2-40B4-BE49-F238E27FC236}">
                <a16:creationId xmlns:a16="http://schemas.microsoft.com/office/drawing/2014/main" id="{AE57AA48-B370-4DFE-8C7A-06E6A4A5762D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4452956" y="3289708"/>
            <a:ext cx="610580" cy="940292"/>
          </a:xfrm>
          <a:prstGeom prst="rect">
            <a:avLst/>
          </a:prstGeom>
          <a:effectLst/>
        </p:spPr>
      </p:pic>
      <p:pic>
        <p:nvPicPr>
          <p:cNvPr id="18" name="Content Placeholder 4">
            <a:extLst>
              <a:ext uri="{FF2B5EF4-FFF2-40B4-BE49-F238E27FC236}">
                <a16:creationId xmlns:a16="http://schemas.microsoft.com/office/drawing/2014/main" id="{DC74413B-CA5B-4F46-80BD-5F567B0348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4399215" y="4283189"/>
            <a:ext cx="610580" cy="101409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19" name="Content Placeholder 4">
            <a:extLst>
              <a:ext uri="{FF2B5EF4-FFF2-40B4-BE49-F238E27FC236}">
                <a16:creationId xmlns:a16="http://schemas.microsoft.com/office/drawing/2014/main" id="{FA84A20C-D1D4-4DD2-ACA1-06E84DC9751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 flipH="1">
            <a:off x="4399215" y="5393572"/>
            <a:ext cx="610580" cy="1013562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0322124-F1C6-4705-85B9-CA484000C329}"/>
              </a:ext>
            </a:extLst>
          </p:cNvPr>
          <p:cNvSpPr txBox="1"/>
          <p:nvPr/>
        </p:nvSpPr>
        <p:spPr>
          <a:xfrm>
            <a:off x="6801135" y="1221904"/>
            <a:ext cx="4558352" cy="75247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GB" sz="3600" b="1" dirty="0"/>
              <a:t>(2+2) x (1+1)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8199F7-CA96-45B1-B6C4-8A8BE80B125C}"/>
              </a:ext>
            </a:extLst>
          </p:cNvPr>
          <p:cNvSpPr txBox="1"/>
          <p:nvPr/>
        </p:nvSpPr>
        <p:spPr>
          <a:xfrm>
            <a:off x="3265862" y="6407400"/>
            <a:ext cx="2118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Value 1 - Value 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31E80B9-76C5-4907-93DD-F3570271D1C7}"/>
              </a:ext>
            </a:extLst>
          </p:cNvPr>
          <p:cNvSpPr txBox="1"/>
          <p:nvPr/>
        </p:nvSpPr>
        <p:spPr>
          <a:xfrm>
            <a:off x="6801135" y="1974376"/>
            <a:ext cx="4558352" cy="75247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GB" sz="3600" b="1" dirty="0"/>
              <a:t>+(2) x (1)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421D48D-FB17-4642-9D63-1E42B7D9D71F}"/>
              </a:ext>
            </a:extLst>
          </p:cNvPr>
          <p:cNvSpPr txBox="1"/>
          <p:nvPr/>
        </p:nvSpPr>
        <p:spPr>
          <a:xfrm>
            <a:off x="8921087" y="4646281"/>
            <a:ext cx="2438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600" b="1" dirty="0"/>
              <a:t>=8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D48ABEB-3FDF-4FD3-BF10-082FCB618B92}"/>
              </a:ext>
            </a:extLst>
          </p:cNvPr>
          <p:cNvSpPr txBox="1"/>
          <p:nvPr/>
        </p:nvSpPr>
        <p:spPr>
          <a:xfrm>
            <a:off x="8947757" y="4646281"/>
            <a:ext cx="2438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600" b="1" dirty="0"/>
              <a:t>=10</a:t>
            </a:r>
          </a:p>
        </p:txBody>
      </p:sp>
    </p:spTree>
    <p:extLst>
      <p:ext uri="{BB962C8B-B14F-4D97-AF65-F5344CB8AC3E}">
        <p14:creationId xmlns:p14="http://schemas.microsoft.com/office/powerpoint/2010/main" val="1072308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12 0.29884 C -0.05052 0.40115 -0.06042 0.38101 -0.08555 0.37754 C -0.11068 0.37361 -0.15612 0.19351 -0.15612 -0.03218 C -0.15612 -0.25903 -0.12422 -0.44121 -0.08555 -0.44121 C -0.04661 -0.44121 -0.0151 -0.25903 -0.00755 -0.01899 L -0.00013 -0.00024 " pathEditMode="relative" rAng="5400000" ptsTypes="AAAAAA">
                                      <p:cBhvr>
                                        <p:cTn id="6" dur="40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500" y="-3287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3.7037E-7 L -0.00403 -0.1518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9" y="-7778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3.33333E-6 L 1.875E-6 -0.16203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-8056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455 0.31134 C 0.00365 0.32801 0.0362 0.38009 0.05678 0.37685 C 0.07774 0.37268 0.11459 0.19282 0.11459 -0.03287 C 0.11459 -0.25972 0.08868 -0.44167 0.05678 -0.44167 C 0.02526 -0.44167 -0.00091 -0.25972 -0.00703 -0.01968 L 0.00013 -0.0007 " pathEditMode="relative" rAng="5400000" ptsTypes="AAAAAA">
                                      <p:cBhvr>
                                        <p:cTn id="12" dur="4000" spd="-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833" y="-34375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3.7037E-7 L 0.00377 -0.14514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3" y="-7731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3.33333E-6 L 1.25E-6 -0.16203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" y="-81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9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AA4E58E4-77AE-4322-A5D7-AE68F68DF5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714372" y="3174474"/>
            <a:ext cx="610580" cy="101409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10" name="Content Placeholder 4">
            <a:extLst>
              <a:ext uri="{FF2B5EF4-FFF2-40B4-BE49-F238E27FC236}">
                <a16:creationId xmlns:a16="http://schemas.microsoft.com/office/drawing/2014/main" id="{0BA773DF-4FED-4257-9361-6D184BB1B1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038880" y="1651053"/>
            <a:ext cx="610580" cy="101409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12" name="Content Placeholder 4">
            <a:extLst>
              <a:ext uri="{FF2B5EF4-FFF2-40B4-BE49-F238E27FC236}">
                <a16:creationId xmlns:a16="http://schemas.microsoft.com/office/drawing/2014/main" id="{C16FFBCC-8167-477B-8A4C-8764A0E4CE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5009795" y="1655339"/>
            <a:ext cx="610580" cy="101409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15" name="Content Placeholder 4">
            <a:extLst>
              <a:ext uri="{FF2B5EF4-FFF2-40B4-BE49-F238E27FC236}">
                <a16:creationId xmlns:a16="http://schemas.microsoft.com/office/drawing/2014/main" id="{B53A9019-8B3F-488E-8008-97CC596DDB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714372" y="4283189"/>
            <a:ext cx="610580" cy="101409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16" name="Content Placeholder 4">
            <a:extLst>
              <a:ext uri="{FF2B5EF4-FFF2-40B4-BE49-F238E27FC236}">
                <a16:creationId xmlns:a16="http://schemas.microsoft.com/office/drawing/2014/main" id="{515F54E8-1507-4B59-A657-7EC65103D95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3714372" y="5431111"/>
            <a:ext cx="610580" cy="938484"/>
          </a:xfrm>
          <a:prstGeom prst="rect">
            <a:avLst/>
          </a:prstGeom>
          <a:effectLst/>
        </p:spPr>
      </p:pic>
      <p:pic>
        <p:nvPicPr>
          <p:cNvPr id="17" name="Content Placeholder 4">
            <a:extLst>
              <a:ext uri="{FF2B5EF4-FFF2-40B4-BE49-F238E27FC236}">
                <a16:creationId xmlns:a16="http://schemas.microsoft.com/office/drawing/2014/main" id="{AE57AA48-B370-4DFE-8C7A-06E6A4A576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4399215" y="3174474"/>
            <a:ext cx="610580" cy="101409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18" name="Content Placeholder 4">
            <a:extLst>
              <a:ext uri="{FF2B5EF4-FFF2-40B4-BE49-F238E27FC236}">
                <a16:creationId xmlns:a16="http://schemas.microsoft.com/office/drawing/2014/main" id="{DC74413B-CA5B-4F46-80BD-5F567B0348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4399215" y="4283189"/>
            <a:ext cx="610580" cy="101409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19" name="Content Placeholder 4">
            <a:extLst>
              <a:ext uri="{FF2B5EF4-FFF2-40B4-BE49-F238E27FC236}">
                <a16:creationId xmlns:a16="http://schemas.microsoft.com/office/drawing/2014/main" id="{FA84A20C-D1D4-4DD2-ACA1-06E84DC9751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 flipH="1">
            <a:off x="4399215" y="5431111"/>
            <a:ext cx="610580" cy="938484"/>
          </a:xfrm>
          <a:prstGeom prst="rect">
            <a:avLst/>
          </a:prstGeom>
          <a:effectLst/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0322124-F1C6-4705-85B9-CA484000C329}"/>
              </a:ext>
            </a:extLst>
          </p:cNvPr>
          <p:cNvSpPr txBox="1"/>
          <p:nvPr/>
        </p:nvSpPr>
        <p:spPr>
          <a:xfrm>
            <a:off x="6801135" y="1221904"/>
            <a:ext cx="4558352" cy="75247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GB" sz="3600" b="1" dirty="0"/>
              <a:t>(2+2) x (1+1)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8199F7-CA96-45B1-B6C4-8A8BE80B125C}"/>
              </a:ext>
            </a:extLst>
          </p:cNvPr>
          <p:cNvSpPr txBox="1"/>
          <p:nvPr/>
        </p:nvSpPr>
        <p:spPr>
          <a:xfrm>
            <a:off x="3265862" y="6407400"/>
            <a:ext cx="2118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Value 1 - Value 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B9B9864-E45A-422C-B65F-A33F747B521F}"/>
              </a:ext>
            </a:extLst>
          </p:cNvPr>
          <p:cNvSpPr txBox="1"/>
          <p:nvPr/>
        </p:nvSpPr>
        <p:spPr>
          <a:xfrm>
            <a:off x="6801135" y="1974376"/>
            <a:ext cx="4558352" cy="75247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GB" sz="3600" b="1" dirty="0"/>
              <a:t>+(2) x (1)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D9F806-FB80-4D5A-A048-18D73BAF065B}"/>
              </a:ext>
            </a:extLst>
          </p:cNvPr>
          <p:cNvSpPr txBox="1"/>
          <p:nvPr/>
        </p:nvSpPr>
        <p:spPr>
          <a:xfrm>
            <a:off x="6801135" y="2665147"/>
            <a:ext cx="4558352" cy="75247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GB" sz="3600" b="1" dirty="0"/>
              <a:t>+(2+2) x (1+1)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8FA06BD-1E3E-4C17-8070-BF4B862558ED}"/>
              </a:ext>
            </a:extLst>
          </p:cNvPr>
          <p:cNvSpPr txBox="1"/>
          <p:nvPr/>
        </p:nvSpPr>
        <p:spPr>
          <a:xfrm>
            <a:off x="8947757" y="4646281"/>
            <a:ext cx="2438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600" b="1" dirty="0"/>
              <a:t>=10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8FE0E4C-B8F8-409D-81C7-640D75097B3E}"/>
              </a:ext>
            </a:extLst>
          </p:cNvPr>
          <p:cNvSpPr txBox="1"/>
          <p:nvPr/>
        </p:nvSpPr>
        <p:spPr>
          <a:xfrm>
            <a:off x="8947757" y="4646281"/>
            <a:ext cx="2438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600" b="1" dirty="0"/>
              <a:t>=18</a:t>
            </a:r>
          </a:p>
        </p:txBody>
      </p:sp>
    </p:spTree>
    <p:extLst>
      <p:ext uri="{BB962C8B-B14F-4D97-AF65-F5344CB8AC3E}">
        <p14:creationId xmlns:p14="http://schemas.microsoft.com/office/powerpoint/2010/main" val="22486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0.16134 C -0.00013 0.38773 -0.0569 0.38657 -0.08203 0.3831 C -0.10716 0.37917 -0.15261 0.19907 -0.15261 -0.02662 C -0.15261 -0.25347 -0.1207 -0.43611 -0.08203 -0.43611 C -0.0431 -0.43611 -0.01159 -0.25347 -0.00417 -0.01343 L 0.00338 0.00532 " pathEditMode="relative" rAng="5400000" ptsTypes="AAAAAA">
                                      <p:cBhvr>
                                        <p:cTn id="6" dur="40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448" y="-1875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43 0.12708 C -0.00222 0.20949 -0.06628 0.20625 -0.08659 0.20764 C -0.11159 0.20347 -0.15443 -0.04514 -0.1543 -0.18009 C -0.15391 -0.31528 -0.16849 -0.60324 -0.08555 -0.60255 C 0.00859 -0.59931 -0.01498 -0.25949 -0.00768 -0.01968 L -0.00026 -0.00069 " pathEditMode="relative" rAng="5400000" ptsTypes="AAAAAA">
                                      <p:cBhvr>
                                        <p:cTn id="8" dur="400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617" y="-32454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4.81481E-6 L -0.00352 -0.3261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2" y="-16319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04 0.16828 C -0.00326 0.26296 0.03984 0.39282 0.06067 0.38958 C 0.08151 0.38564 0.1181 0.20555 0.1181 -0.02061 C 0.1181 -0.24653 0.09258 -0.42778 0.06067 -0.42778 C 0.02877 -0.42778 0.00299 -0.24653 -0.00352 -0.00672 C -0.00104 -0.00047 -0.00326 -0.00672 -0.00052 -0.00047 " pathEditMode="relative" rAng="5400000" ptsTypes="AAAAAA">
                                      <p:cBhvr>
                                        <p:cTn id="12" dur="4000" spd="-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833" y="-1875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05 0.1544 C -0.00105 0.38079 0.03776 0.21158 0.05898 0.20833 C 0.07994 0.2044 0.11575 -0.04444 0.11562 -0.1794 C 0.11536 -0.31458 0.1276 -0.60255 0.05807 -0.60185 C -0.02084 -0.59861 -0.00105 -0.2588 -0.0073 -0.01875 C -0.00482 -0.0125 -0.00235 -0.00625 4.58333E-6 -1.11111E-6 " pathEditMode="relative" rAng="5400000" ptsTypes="AAAAAA">
                                      <p:cBhvr>
                                        <p:cTn id="14" dur="4000" spd="-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60" y="-31921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4.81481E-6 L 0.00351 -0.32362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9" y="-161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1" grpId="0"/>
      <p:bldP spid="22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B5A23D-06C4-434E-8F49-624F184D5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Calculate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947F86-79AD-494E-98A4-1F9F755D00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2792" y="3039797"/>
            <a:ext cx="11366416" cy="202876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3200" b="1" dirty="0"/>
              <a:t>CALCULATE ( &lt;Expression&gt; [, &lt;Filter&gt; [, &lt;Filter&gt; [, … ] ] ] )</a:t>
            </a:r>
          </a:p>
        </p:txBody>
      </p:sp>
    </p:spTree>
    <p:extLst>
      <p:ext uri="{BB962C8B-B14F-4D97-AF65-F5344CB8AC3E}">
        <p14:creationId xmlns:p14="http://schemas.microsoft.com/office/powerpoint/2010/main" val="29479114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01B937-608C-46FA-B376-129BACC52E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A45BC8-8FB7-4F17-A3FE-11C6F0C46D08}"/>
              </a:ext>
            </a:extLst>
          </p:cNvPr>
          <p:cNvSpPr txBox="1"/>
          <p:nvPr/>
        </p:nvSpPr>
        <p:spPr>
          <a:xfrm>
            <a:off x="1447800" y="2659559"/>
            <a:ext cx="597372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0" b="1" dirty="0"/>
              <a:t>Daddy is funny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BF422A-D266-4728-B189-621B039F0CF5}"/>
              </a:ext>
            </a:extLst>
          </p:cNvPr>
          <p:cNvSpPr txBox="1"/>
          <p:nvPr/>
        </p:nvSpPr>
        <p:spPr>
          <a:xfrm>
            <a:off x="4112821" y="4264337"/>
            <a:ext cx="73533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400" b="1" dirty="0"/>
              <a:t>…but his jokes aren’t</a:t>
            </a:r>
          </a:p>
        </p:txBody>
      </p:sp>
    </p:spTree>
    <p:extLst>
      <p:ext uri="{BB962C8B-B14F-4D97-AF65-F5344CB8AC3E}">
        <p14:creationId xmlns:p14="http://schemas.microsoft.com/office/powerpoint/2010/main" val="266504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54B6C4-CDD6-47B9-A9F4-CADC2A7988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Calculate Example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2922A63-DB50-4DC1-96C8-621A5A1B6983}"/>
              </a:ext>
            </a:extLst>
          </p:cNvPr>
          <p:cNvSpPr/>
          <p:nvPr/>
        </p:nvSpPr>
        <p:spPr>
          <a:xfrm>
            <a:off x="413800" y="3756127"/>
            <a:ext cx="10410144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rgbClr val="000000"/>
                </a:solidFill>
                <a:latin typeface="Consolas" panose="020B0609020204030204" pitchFamily="49" charset="0"/>
              </a:rPr>
              <a:t>Red Sales = </a:t>
            </a:r>
          </a:p>
          <a:p>
            <a:r>
              <a:rPr lang="en-US" sz="3600" dirty="0">
                <a:solidFill>
                  <a:srgbClr val="000000"/>
                </a:solidFill>
                <a:latin typeface="Consolas" panose="020B0609020204030204" pitchFamily="49" charset="0"/>
              </a:rPr>
              <a:t>CALCULATE(</a:t>
            </a:r>
          </a:p>
          <a:p>
            <a:r>
              <a:rPr lang="en-US" sz="3600" dirty="0">
                <a:solidFill>
                  <a:srgbClr val="000000"/>
                </a:solidFill>
                <a:latin typeface="Consolas" panose="020B0609020204030204" pitchFamily="49" charset="0"/>
              </a:rPr>
              <a:t>	SUM('Sales By Year'[Sales]),</a:t>
            </a:r>
          </a:p>
          <a:p>
            <a:r>
              <a:rPr lang="en-US" sz="3600" dirty="0">
                <a:solidFill>
                  <a:srgbClr val="000000"/>
                </a:solidFill>
                <a:latin typeface="Consolas" panose="020B0609020204030204" pitchFamily="49" charset="0"/>
              </a:rPr>
              <a:t>	'Sales By Year'[</a:t>
            </a:r>
            <a:r>
              <a:rPr lang="en-US" sz="3600" dirty="0" err="1">
                <a:solidFill>
                  <a:srgbClr val="000000"/>
                </a:solidFill>
                <a:latin typeface="Consolas" panose="020B0609020204030204" pitchFamily="49" charset="0"/>
              </a:rPr>
              <a:t>Colour</a:t>
            </a:r>
            <a:r>
              <a:rPr lang="en-US" sz="3600" dirty="0">
                <a:solidFill>
                  <a:srgbClr val="000000"/>
                </a:solidFill>
                <a:latin typeface="Consolas" panose="020B0609020204030204" pitchFamily="49" charset="0"/>
              </a:rPr>
              <a:t>] = "Red"</a:t>
            </a:r>
          </a:p>
          <a:p>
            <a:r>
              <a:rPr lang="en-US" sz="36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endParaRPr lang="en-US" sz="3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44939-CF27-49E1-BE1F-3161CF3DAB35}"/>
              </a:ext>
            </a:extLst>
          </p:cNvPr>
          <p:cNvSpPr/>
          <p:nvPr/>
        </p:nvSpPr>
        <p:spPr>
          <a:xfrm>
            <a:off x="468302" y="2653525"/>
            <a:ext cx="1056891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rgbClr val="000000"/>
                </a:solidFill>
                <a:latin typeface="Consolas" panose="020B0609020204030204" pitchFamily="49" charset="0"/>
              </a:rPr>
              <a:t>Total Sales = SUM('Sales By Year'[Sales])</a:t>
            </a:r>
            <a:endParaRPr lang="en-US" sz="3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322300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The 'Distracted Boyfriend' Meme Photographer Explains All">
            <a:extLst>
              <a:ext uri="{FF2B5EF4-FFF2-40B4-BE49-F238E27FC236}">
                <a16:creationId xmlns:a16="http://schemas.microsoft.com/office/drawing/2014/main" id="{B3943B38-4963-489A-A9CD-31F28C1AE6E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0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9117CBF-5FF6-4C7F-9BA1-EB499BCD9481}"/>
              </a:ext>
            </a:extLst>
          </p:cNvPr>
          <p:cNvSpPr/>
          <p:nvPr/>
        </p:nvSpPr>
        <p:spPr>
          <a:xfrm>
            <a:off x="5628387" y="3972606"/>
            <a:ext cx="3129406" cy="769441"/>
          </a:xfrm>
          <a:prstGeom prst="rect">
            <a:avLst/>
          </a:prstGeom>
          <a:solidFill>
            <a:schemeClr val="tx1"/>
          </a:solid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1" cap="none" spc="50" dirty="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Calculate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B16F91C-5A1E-4741-9D2D-D7C103E13613}"/>
              </a:ext>
            </a:extLst>
          </p:cNvPr>
          <p:cNvSpPr/>
          <p:nvPr/>
        </p:nvSpPr>
        <p:spPr>
          <a:xfrm>
            <a:off x="2015277" y="5204112"/>
            <a:ext cx="3129406" cy="1446550"/>
          </a:xfrm>
          <a:prstGeom prst="rect">
            <a:avLst/>
          </a:prstGeom>
          <a:solidFill>
            <a:schemeClr val="tx1"/>
          </a:solid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1" cap="none" spc="50" dirty="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New Filter Expression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3FB6D68-EDCE-4534-8FFF-4F5738EF403A}"/>
              </a:ext>
            </a:extLst>
          </p:cNvPr>
          <p:cNvSpPr/>
          <p:nvPr/>
        </p:nvSpPr>
        <p:spPr>
          <a:xfrm>
            <a:off x="8824056" y="51798"/>
            <a:ext cx="3012028" cy="2123658"/>
          </a:xfrm>
          <a:prstGeom prst="rect">
            <a:avLst/>
          </a:prstGeom>
          <a:solidFill>
            <a:schemeClr val="tx1"/>
          </a:solid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1" cap="none" spc="50" dirty="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Original Filter Context</a:t>
            </a:r>
          </a:p>
        </p:txBody>
      </p:sp>
    </p:spTree>
    <p:extLst>
      <p:ext uri="{BB962C8B-B14F-4D97-AF65-F5344CB8AC3E}">
        <p14:creationId xmlns:p14="http://schemas.microsoft.com/office/powerpoint/2010/main" val="361555716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5C20A-BDBA-4F5F-A2CF-171025DD8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>
                <a:solidFill>
                  <a:srgbClr val="FFFFFF"/>
                </a:solidFill>
                <a:latin typeface="Consolas" panose="020B0609020204030204" pitchFamily="49" charset="0"/>
              </a:rPr>
              <a:t>'Sales By Year'[</a:t>
            </a:r>
            <a:r>
              <a:rPr lang="en-US" sz="4800" dirty="0" err="1">
                <a:solidFill>
                  <a:srgbClr val="FFFFFF"/>
                </a:solidFill>
                <a:latin typeface="Consolas" panose="020B0609020204030204" pitchFamily="49" charset="0"/>
              </a:rPr>
              <a:t>Colour</a:t>
            </a:r>
            <a:r>
              <a:rPr lang="en-US" sz="4800" dirty="0">
                <a:solidFill>
                  <a:srgbClr val="FFFFFF"/>
                </a:solidFill>
                <a:latin typeface="Consolas" panose="020B0609020204030204" pitchFamily="49" charset="0"/>
              </a:rPr>
              <a:t>] = "Red"</a:t>
            </a:r>
          </a:p>
        </p:txBody>
      </p:sp>
      <p:pic>
        <p:nvPicPr>
          <p:cNvPr id="6146" name="Picture 2" descr="Image may contain: one or more people, people sitting and indoor">
            <a:extLst>
              <a:ext uri="{FF2B5EF4-FFF2-40B4-BE49-F238E27FC236}">
                <a16:creationId xmlns:a16="http://schemas.microsoft.com/office/drawing/2014/main" id="{17BC1429-FFF5-43C6-848E-C8853573026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8712" y="2222500"/>
            <a:ext cx="6494576" cy="3636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1968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E05ED-48B2-48A9-B2CD-491043097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800" dirty="0"/>
              <a:t>Calculate Expanded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B98734B-B95E-4D7C-8878-86D4E5A15231}"/>
              </a:ext>
            </a:extLst>
          </p:cNvPr>
          <p:cNvSpPr/>
          <p:nvPr/>
        </p:nvSpPr>
        <p:spPr>
          <a:xfrm>
            <a:off x="234017" y="2097486"/>
            <a:ext cx="11557843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0000"/>
                </a:solidFill>
                <a:latin typeface="Consolas" panose="020B0609020204030204" pitchFamily="49" charset="0"/>
              </a:rPr>
              <a:t>Red Sales = </a:t>
            </a:r>
          </a:p>
          <a:p>
            <a:r>
              <a:rPr lang="en-US" sz="4000" dirty="0">
                <a:solidFill>
                  <a:srgbClr val="000000"/>
                </a:solidFill>
                <a:latin typeface="Consolas" panose="020B0609020204030204" pitchFamily="49" charset="0"/>
              </a:rPr>
              <a:t>CALCULATE(</a:t>
            </a:r>
          </a:p>
          <a:p>
            <a:r>
              <a:rPr lang="en-US" sz="4000" dirty="0">
                <a:solidFill>
                  <a:srgbClr val="000000"/>
                </a:solidFill>
                <a:latin typeface="Consolas" panose="020B0609020204030204" pitchFamily="49" charset="0"/>
              </a:rPr>
              <a:t>	SUM('Sales By Year'[Sales]),</a:t>
            </a:r>
          </a:p>
          <a:p>
            <a:r>
              <a:rPr lang="en-US" sz="40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40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'Sales By Year'[</a:t>
            </a:r>
            <a:r>
              <a:rPr lang="en-US" sz="40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Colour</a:t>
            </a:r>
            <a:r>
              <a:rPr lang="en-US" sz="40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] = "Red"</a:t>
            </a:r>
          </a:p>
          <a:p>
            <a:endParaRPr lang="en-US" sz="4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sz="4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40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endParaRPr lang="en-US" sz="4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EEE89FA-2000-480C-A43B-66E009E1BB72}"/>
              </a:ext>
            </a:extLst>
          </p:cNvPr>
          <p:cNvSpPr/>
          <p:nvPr/>
        </p:nvSpPr>
        <p:spPr>
          <a:xfrm>
            <a:off x="235330" y="2097162"/>
            <a:ext cx="11712826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0000"/>
                </a:solidFill>
                <a:latin typeface="Consolas" panose="020B0609020204030204" pitchFamily="49" charset="0"/>
              </a:rPr>
              <a:t>Red Sales = </a:t>
            </a:r>
          </a:p>
          <a:p>
            <a:r>
              <a:rPr lang="en-US" sz="4000" dirty="0">
                <a:solidFill>
                  <a:srgbClr val="000000"/>
                </a:solidFill>
                <a:latin typeface="Consolas" panose="020B0609020204030204" pitchFamily="49" charset="0"/>
              </a:rPr>
              <a:t>CALCULATE(</a:t>
            </a:r>
          </a:p>
          <a:p>
            <a:r>
              <a:rPr lang="en-US" sz="4000" dirty="0">
                <a:solidFill>
                  <a:srgbClr val="000000"/>
                </a:solidFill>
                <a:latin typeface="Consolas" panose="020B0609020204030204" pitchFamily="49" charset="0"/>
              </a:rPr>
              <a:t>	SUM('Sales By Year'[Sales]),</a:t>
            </a:r>
          </a:p>
          <a:p>
            <a:r>
              <a:rPr lang="en-US" sz="40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	FILTER(</a:t>
            </a:r>
          </a:p>
          <a:p>
            <a:r>
              <a:rPr lang="en-US" sz="40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		ALL('Sales By Year'[</a:t>
            </a:r>
            <a:r>
              <a:rPr lang="en-US" sz="40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Colour</a:t>
            </a:r>
            <a:r>
              <a:rPr lang="en-US" sz="40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]),</a:t>
            </a:r>
          </a:p>
          <a:p>
            <a:r>
              <a:rPr lang="en-US" sz="40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		'Sales By Year'[</a:t>
            </a:r>
            <a:r>
              <a:rPr lang="en-US" sz="40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Colour</a:t>
            </a:r>
            <a:r>
              <a:rPr lang="en-US" sz="40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] = "Red"</a:t>
            </a:r>
          </a:p>
          <a:p>
            <a:r>
              <a:rPr lang="en-US" sz="40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endParaRPr lang="en-US" sz="40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8683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1FEE26-18E8-472A-BDB3-16882C290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ALL</a:t>
            </a:r>
          </a:p>
        </p:txBody>
      </p:sp>
      <p:pic>
        <p:nvPicPr>
          <p:cNvPr id="8194" name="Picture 2" descr="Image">
            <a:extLst>
              <a:ext uri="{FF2B5EF4-FFF2-40B4-BE49-F238E27FC236}">
                <a16:creationId xmlns:a16="http://schemas.microsoft.com/office/drawing/2014/main" id="{5F640ABE-4DCB-4F5C-8549-E8123258219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2669" y="2222500"/>
            <a:ext cx="5086661" cy="3636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348467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The 'Distracted Boyfriend' Meme Photographer Explains All">
            <a:extLst>
              <a:ext uri="{FF2B5EF4-FFF2-40B4-BE49-F238E27FC236}">
                <a16:creationId xmlns:a16="http://schemas.microsoft.com/office/drawing/2014/main" id="{B3943B38-4963-489A-A9CD-31F28C1AE6E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0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9117CBF-5FF6-4C7F-9BA1-EB499BCD9481}"/>
              </a:ext>
            </a:extLst>
          </p:cNvPr>
          <p:cNvSpPr/>
          <p:nvPr/>
        </p:nvSpPr>
        <p:spPr>
          <a:xfrm>
            <a:off x="5628387" y="3972606"/>
            <a:ext cx="3129406" cy="769441"/>
          </a:xfrm>
          <a:prstGeom prst="rect">
            <a:avLst/>
          </a:prstGeom>
          <a:solidFill>
            <a:schemeClr val="tx1"/>
          </a:solid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1" cap="none" spc="50" dirty="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Calculate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B16F91C-5A1E-4741-9D2D-D7C103E13613}"/>
              </a:ext>
            </a:extLst>
          </p:cNvPr>
          <p:cNvSpPr/>
          <p:nvPr/>
        </p:nvSpPr>
        <p:spPr>
          <a:xfrm>
            <a:off x="2015277" y="5204112"/>
            <a:ext cx="3129406" cy="1446550"/>
          </a:xfrm>
          <a:prstGeom prst="rect">
            <a:avLst/>
          </a:prstGeom>
          <a:solidFill>
            <a:schemeClr val="tx1"/>
          </a:solid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1" cap="none" spc="50" dirty="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New Filter Expression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3FB6D68-EDCE-4534-8FFF-4F5738EF403A}"/>
              </a:ext>
            </a:extLst>
          </p:cNvPr>
          <p:cNvSpPr/>
          <p:nvPr/>
        </p:nvSpPr>
        <p:spPr>
          <a:xfrm>
            <a:off x="8824056" y="51798"/>
            <a:ext cx="3012028" cy="2123658"/>
          </a:xfrm>
          <a:prstGeom prst="rect">
            <a:avLst/>
          </a:prstGeom>
          <a:solidFill>
            <a:schemeClr val="tx1"/>
          </a:solid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1" cap="none" spc="50" dirty="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Original Filter Context</a:t>
            </a:r>
          </a:p>
        </p:txBody>
      </p:sp>
    </p:spTree>
    <p:extLst>
      <p:ext uri="{BB962C8B-B14F-4D97-AF65-F5344CB8AC3E}">
        <p14:creationId xmlns:p14="http://schemas.microsoft.com/office/powerpoint/2010/main" val="338285794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E05ED-48B2-48A9-B2CD-491043097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Values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B98734B-B95E-4D7C-8878-86D4E5A15231}"/>
              </a:ext>
            </a:extLst>
          </p:cNvPr>
          <p:cNvSpPr/>
          <p:nvPr/>
        </p:nvSpPr>
        <p:spPr>
          <a:xfrm>
            <a:off x="266701" y="1944282"/>
            <a:ext cx="11518900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0000"/>
                </a:solidFill>
                <a:latin typeface="Consolas" panose="020B0609020204030204" pitchFamily="49" charset="0"/>
              </a:rPr>
              <a:t>Red Sales 2 = </a:t>
            </a:r>
          </a:p>
          <a:p>
            <a:r>
              <a:rPr lang="en-US" sz="4000" dirty="0">
                <a:solidFill>
                  <a:srgbClr val="000000"/>
                </a:solidFill>
                <a:latin typeface="Consolas" panose="020B0609020204030204" pitchFamily="49" charset="0"/>
              </a:rPr>
              <a:t>CALCULATE(</a:t>
            </a:r>
          </a:p>
          <a:p>
            <a:r>
              <a:rPr lang="en-US" sz="4000" dirty="0">
                <a:solidFill>
                  <a:srgbClr val="000000"/>
                </a:solidFill>
                <a:latin typeface="Consolas" panose="020B0609020204030204" pitchFamily="49" charset="0"/>
              </a:rPr>
              <a:t>	SUM('Sales By Year'[Sales]),</a:t>
            </a:r>
          </a:p>
          <a:p>
            <a:r>
              <a:rPr lang="en-US" sz="4000" dirty="0">
                <a:solidFill>
                  <a:srgbClr val="000000"/>
                </a:solidFill>
                <a:latin typeface="Consolas" panose="020B0609020204030204" pitchFamily="49" charset="0"/>
              </a:rPr>
              <a:t>	FILTER(</a:t>
            </a:r>
          </a:p>
          <a:p>
            <a:r>
              <a:rPr lang="en-US" sz="4000" dirty="0">
                <a:solidFill>
                  <a:srgbClr val="000000"/>
                </a:solidFill>
                <a:latin typeface="Consolas" panose="020B0609020204030204" pitchFamily="49" charset="0"/>
              </a:rPr>
              <a:t>		VALUES('Sales By Year'[</a:t>
            </a:r>
            <a:r>
              <a:rPr lang="en-US" sz="4000" dirty="0" err="1">
                <a:solidFill>
                  <a:srgbClr val="000000"/>
                </a:solidFill>
                <a:latin typeface="Consolas" panose="020B0609020204030204" pitchFamily="49" charset="0"/>
              </a:rPr>
              <a:t>Colour</a:t>
            </a:r>
            <a:r>
              <a:rPr lang="en-US" sz="4000" dirty="0">
                <a:solidFill>
                  <a:srgbClr val="000000"/>
                </a:solidFill>
                <a:latin typeface="Consolas" panose="020B0609020204030204" pitchFamily="49" charset="0"/>
              </a:rPr>
              <a:t>]),</a:t>
            </a:r>
          </a:p>
          <a:p>
            <a:r>
              <a:rPr lang="en-US" sz="4000" dirty="0">
                <a:solidFill>
                  <a:srgbClr val="000000"/>
                </a:solidFill>
                <a:latin typeface="Consolas" panose="020B0609020204030204" pitchFamily="49" charset="0"/>
              </a:rPr>
              <a:t>		'Sales By Year'[</a:t>
            </a:r>
            <a:r>
              <a:rPr lang="en-US" sz="4000" dirty="0" err="1">
                <a:solidFill>
                  <a:srgbClr val="000000"/>
                </a:solidFill>
                <a:latin typeface="Consolas" panose="020B0609020204030204" pitchFamily="49" charset="0"/>
              </a:rPr>
              <a:t>Colour</a:t>
            </a:r>
            <a:r>
              <a:rPr lang="en-US" sz="4000" dirty="0">
                <a:solidFill>
                  <a:srgbClr val="000000"/>
                </a:solidFill>
                <a:latin typeface="Consolas" panose="020B0609020204030204" pitchFamily="49" charset="0"/>
              </a:rPr>
              <a:t>] = "Red"</a:t>
            </a:r>
          </a:p>
          <a:p>
            <a:r>
              <a:rPr lang="en-US" sz="4000" dirty="0">
                <a:solidFill>
                  <a:srgbClr val="000000"/>
                </a:solidFill>
                <a:latin typeface="Consolas" panose="020B0609020204030204" pitchFamily="49" charset="0"/>
              </a:rPr>
              <a:t>	)</a:t>
            </a:r>
          </a:p>
          <a:p>
            <a:r>
              <a:rPr lang="en-US" sz="40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endParaRPr lang="en-US" sz="4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0909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E05ED-48B2-48A9-B2CD-491043097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Keep Filters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B98734B-B95E-4D7C-8878-86D4E5A15231}"/>
              </a:ext>
            </a:extLst>
          </p:cNvPr>
          <p:cNvSpPr/>
          <p:nvPr/>
        </p:nvSpPr>
        <p:spPr>
          <a:xfrm>
            <a:off x="0" y="2625160"/>
            <a:ext cx="12268199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rgbClr val="000000"/>
                </a:solidFill>
                <a:latin typeface="Consolas" panose="020B0609020204030204" pitchFamily="49" charset="0"/>
              </a:rPr>
              <a:t>Red Sales 3 = </a:t>
            </a:r>
          </a:p>
          <a:p>
            <a:r>
              <a:rPr lang="en-US" sz="3600" dirty="0">
                <a:solidFill>
                  <a:srgbClr val="000000"/>
                </a:solidFill>
                <a:latin typeface="Consolas" panose="020B0609020204030204" pitchFamily="49" charset="0"/>
              </a:rPr>
              <a:t>CALCULATE(</a:t>
            </a:r>
          </a:p>
          <a:p>
            <a:r>
              <a:rPr lang="en-US" sz="3600" dirty="0">
                <a:solidFill>
                  <a:srgbClr val="000000"/>
                </a:solidFill>
                <a:latin typeface="Consolas" panose="020B0609020204030204" pitchFamily="49" charset="0"/>
              </a:rPr>
              <a:t>    SUM('Sales By Year'[Sales]),</a:t>
            </a:r>
          </a:p>
          <a:p>
            <a:r>
              <a:rPr lang="en-US" sz="3600" dirty="0">
                <a:solidFill>
                  <a:srgbClr val="000000"/>
                </a:solidFill>
                <a:latin typeface="Consolas" panose="020B0609020204030204" pitchFamily="49" charset="0"/>
              </a:rPr>
              <a:t>    KEEPFILTERS('Sales By Year'[</a:t>
            </a:r>
            <a:r>
              <a:rPr lang="en-US" sz="3600" dirty="0" err="1">
                <a:solidFill>
                  <a:srgbClr val="000000"/>
                </a:solidFill>
                <a:latin typeface="Consolas" panose="020B0609020204030204" pitchFamily="49" charset="0"/>
              </a:rPr>
              <a:t>Colour</a:t>
            </a:r>
            <a:r>
              <a:rPr lang="en-US" sz="3600" dirty="0">
                <a:solidFill>
                  <a:srgbClr val="000000"/>
                </a:solidFill>
                <a:latin typeface="Consolas" panose="020B0609020204030204" pitchFamily="49" charset="0"/>
              </a:rPr>
              <a:t>] = "Red")</a:t>
            </a:r>
          </a:p>
          <a:p>
            <a:r>
              <a:rPr lang="en-US" sz="36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endParaRPr lang="en-US" sz="3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2629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5E2979-5687-41A4-BE03-CA2E34FFE1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Key Points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06AA9A-8C2B-4618-9248-F4AEF01C7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577887"/>
            <a:ext cx="10554574" cy="3636511"/>
          </a:xfrm>
        </p:spPr>
        <p:txBody>
          <a:bodyPr>
            <a:noAutofit/>
          </a:bodyPr>
          <a:lstStyle/>
          <a:p>
            <a:r>
              <a:rPr lang="en-GB" sz="4800" dirty="0"/>
              <a:t>Filter Context</a:t>
            </a:r>
          </a:p>
          <a:p>
            <a:r>
              <a:rPr lang="en-GB" sz="4800" dirty="0"/>
              <a:t>Row Context</a:t>
            </a:r>
          </a:p>
          <a:p>
            <a:r>
              <a:rPr lang="en-GB" sz="4800" dirty="0"/>
              <a:t>Calculate and Context Transition</a:t>
            </a:r>
          </a:p>
          <a:p>
            <a:r>
              <a:rPr lang="en-GB" sz="4800" dirty="0"/>
              <a:t>Calculate and Context Changes</a:t>
            </a:r>
          </a:p>
        </p:txBody>
      </p:sp>
    </p:spTree>
    <p:extLst>
      <p:ext uri="{BB962C8B-B14F-4D97-AF65-F5344CB8AC3E}">
        <p14:creationId xmlns:p14="http://schemas.microsoft.com/office/powerpoint/2010/main" val="2365126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12839A1C-34CB-4C3C-8531-CA67525FDE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24" name="Freeform: Shape 23">
            <a:extLst>
              <a:ext uri="{FF2B5EF4-FFF2-40B4-BE49-F238E27FC236}">
                <a16:creationId xmlns:a16="http://schemas.microsoft.com/office/drawing/2014/main" id="{FAC94EAF-F7F7-4727-AE69-A7036B4A51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16200000">
            <a:off x="-650724" y="650724"/>
            <a:ext cx="6858000" cy="5556552"/>
          </a:xfrm>
          <a:custGeom>
            <a:avLst/>
            <a:gdLst>
              <a:gd name="connsiteX0" fmla="*/ 6858000 w 6858000"/>
              <a:gd name="connsiteY0" fmla="*/ 3445704 h 5556552"/>
              <a:gd name="connsiteX1" fmla="*/ 3829242 w 6858000"/>
              <a:gd name="connsiteY1" fmla="*/ 5433322 h 5556552"/>
              <a:gd name="connsiteX2" fmla="*/ 3827369 w 6858000"/>
              <a:gd name="connsiteY2" fmla="*/ 5434867 h 5556552"/>
              <a:gd name="connsiteX3" fmla="*/ 3824583 w 6858000"/>
              <a:gd name="connsiteY3" fmla="*/ 5436378 h 5556552"/>
              <a:gd name="connsiteX4" fmla="*/ 3798693 w 6858000"/>
              <a:gd name="connsiteY4" fmla="*/ 5453370 h 5556552"/>
              <a:gd name="connsiteX5" fmla="*/ 3785011 w 6858000"/>
              <a:gd name="connsiteY5" fmla="*/ 5457858 h 5556552"/>
              <a:gd name="connsiteX6" fmla="*/ 3706339 w 6858000"/>
              <a:gd name="connsiteY6" fmla="*/ 5500559 h 5556552"/>
              <a:gd name="connsiteX7" fmla="*/ 3428998 w 6858000"/>
              <a:gd name="connsiteY7" fmla="*/ 5556552 h 5556552"/>
              <a:gd name="connsiteX8" fmla="*/ 3151658 w 6858000"/>
              <a:gd name="connsiteY8" fmla="*/ 5500559 h 5556552"/>
              <a:gd name="connsiteX9" fmla="*/ 3072996 w 6858000"/>
              <a:gd name="connsiteY9" fmla="*/ 5457863 h 5556552"/>
              <a:gd name="connsiteX10" fmla="*/ 3059298 w 6858000"/>
              <a:gd name="connsiteY10" fmla="*/ 5453370 h 5556552"/>
              <a:gd name="connsiteX11" fmla="*/ 3033383 w 6858000"/>
              <a:gd name="connsiteY11" fmla="*/ 5436362 h 5556552"/>
              <a:gd name="connsiteX12" fmla="*/ 3030627 w 6858000"/>
              <a:gd name="connsiteY12" fmla="*/ 5434867 h 5556552"/>
              <a:gd name="connsiteX13" fmla="*/ 3028775 w 6858000"/>
              <a:gd name="connsiteY13" fmla="*/ 5433338 h 5556552"/>
              <a:gd name="connsiteX14" fmla="*/ 0 w 6858000"/>
              <a:gd name="connsiteY14" fmla="*/ 3445704 h 5556552"/>
              <a:gd name="connsiteX15" fmla="*/ 6858000 w 6858000"/>
              <a:gd name="connsiteY15" fmla="*/ 0 h 5556552"/>
              <a:gd name="connsiteX16" fmla="*/ 6858000 w 6858000"/>
              <a:gd name="connsiteY16" fmla="*/ 349336 h 5556552"/>
              <a:gd name="connsiteX17" fmla="*/ 6858000 w 6858000"/>
              <a:gd name="connsiteY17" fmla="*/ 3445703 h 5556552"/>
              <a:gd name="connsiteX18" fmla="*/ 0 w 6858000"/>
              <a:gd name="connsiteY18" fmla="*/ 3445703 h 5556552"/>
              <a:gd name="connsiteX19" fmla="*/ 0 w 6858000"/>
              <a:gd name="connsiteY19" fmla="*/ 0 h 5556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858000" h="5556552">
                <a:moveTo>
                  <a:pt x="6858000" y="3445704"/>
                </a:moveTo>
                <a:lnTo>
                  <a:pt x="3829242" y="5433322"/>
                </a:lnTo>
                <a:lnTo>
                  <a:pt x="3827369" y="5434867"/>
                </a:lnTo>
                <a:lnTo>
                  <a:pt x="3824583" y="5436378"/>
                </a:lnTo>
                <a:lnTo>
                  <a:pt x="3798693" y="5453370"/>
                </a:lnTo>
                <a:lnTo>
                  <a:pt x="3785011" y="5457858"/>
                </a:lnTo>
                <a:lnTo>
                  <a:pt x="3706339" y="5500559"/>
                </a:lnTo>
                <a:cubicBezTo>
                  <a:pt x="3621096" y="5536614"/>
                  <a:pt x="3527375" y="5556552"/>
                  <a:pt x="3428998" y="5556552"/>
                </a:cubicBezTo>
                <a:cubicBezTo>
                  <a:pt x="3330621" y="5556552"/>
                  <a:pt x="3236901" y="5536614"/>
                  <a:pt x="3151658" y="5500559"/>
                </a:cubicBezTo>
                <a:lnTo>
                  <a:pt x="3072996" y="5457863"/>
                </a:lnTo>
                <a:lnTo>
                  <a:pt x="3059298" y="5453370"/>
                </a:lnTo>
                <a:lnTo>
                  <a:pt x="3033383" y="5436362"/>
                </a:lnTo>
                <a:lnTo>
                  <a:pt x="3030627" y="5434867"/>
                </a:lnTo>
                <a:lnTo>
                  <a:pt x="3028775" y="5433338"/>
                </a:lnTo>
                <a:lnTo>
                  <a:pt x="0" y="3445704"/>
                </a:lnTo>
                <a:close/>
                <a:moveTo>
                  <a:pt x="6858000" y="0"/>
                </a:moveTo>
                <a:lnTo>
                  <a:pt x="6858000" y="349336"/>
                </a:lnTo>
                <a:lnTo>
                  <a:pt x="6858000" y="3445703"/>
                </a:lnTo>
                <a:lnTo>
                  <a:pt x="0" y="3445703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  <a:effectLst/>
          <a:extLst>
            <a:ext uri="{91240B29-F687-4f45-9708-019B960494DF}">
              <a14:hiddenLine xmlns:a16="http://schemas.microsoft.com/office/drawing/2014/main" xmlns:p14="http://schemas.microsoft.com/office/powerpoint/2010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FC7E44-4828-47E6-A083-C1E389988E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0815" y="1243837"/>
            <a:ext cx="3994015" cy="2294852"/>
          </a:xfrm>
          <a:effectLst/>
        </p:spPr>
        <p:txBody>
          <a:bodyPr anchor="ctr">
            <a:normAutofit/>
          </a:bodyPr>
          <a:lstStyle/>
          <a:p>
            <a:r>
              <a:rPr lang="en-US" sz="2800" dirty="0"/>
              <a:t>Barney Lawrence</a:t>
            </a:r>
          </a:p>
          <a:p>
            <a:pPr algn="ctr"/>
            <a:endParaRPr lang="en-US" sz="2800" dirty="0"/>
          </a:p>
          <a:p>
            <a:r>
              <a:rPr lang="en-US" sz="2800" dirty="0"/>
              <a:t>@</a:t>
            </a:r>
            <a:r>
              <a:rPr lang="en-US" sz="2800" dirty="0" err="1"/>
              <a:t>SQLBarney</a:t>
            </a:r>
            <a:endParaRPr lang="en-US" sz="28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8617FD-A3DD-4B1B-A618-8B7F44A2DD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63136" y="2011396"/>
            <a:ext cx="5612039" cy="2750147"/>
          </a:xfrm>
          <a:effectLst/>
        </p:spPr>
        <p:txBody>
          <a:bodyPr anchor="ctr">
            <a:normAutofit/>
          </a:bodyPr>
          <a:lstStyle/>
          <a:p>
            <a:r>
              <a:rPr lang="en-US" sz="3600" dirty="0"/>
              <a:t>DAX Explained Through Dance, Memes and Dad Jokes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1BC4DA-F578-4D6B-9FEA-A4A49117FE6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99000"/>
          </a:blip>
          <a:stretch>
            <a:fillRect/>
          </a:stretch>
        </p:blipFill>
        <p:spPr>
          <a:xfrm>
            <a:off x="430815" y="4588687"/>
            <a:ext cx="2066656" cy="205095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0AFDEE5-C920-4627-A064-20C6054A542B}"/>
              </a:ext>
            </a:extLst>
          </p:cNvPr>
          <p:cNvSpPr/>
          <p:nvPr/>
        </p:nvSpPr>
        <p:spPr>
          <a:xfrm>
            <a:off x="4295555" y="6280253"/>
            <a:ext cx="75873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</a:rPr>
              <a:t>github.com/</a:t>
            </a:r>
            <a:r>
              <a:rPr lang="en-GB" sz="2000" dirty="0" err="1">
                <a:solidFill>
                  <a:schemeClr val="bg1"/>
                </a:solidFill>
              </a:rPr>
              <a:t>BarneyLawrence</a:t>
            </a:r>
            <a:r>
              <a:rPr lang="en-GB" sz="2000" dirty="0">
                <a:solidFill>
                  <a:schemeClr val="bg1"/>
                </a:solidFill>
              </a:rPr>
              <a:t>/Sessions-DAX-Through-Dance</a:t>
            </a:r>
          </a:p>
        </p:txBody>
      </p:sp>
    </p:spTree>
    <p:extLst>
      <p:ext uri="{BB962C8B-B14F-4D97-AF65-F5344CB8AC3E}">
        <p14:creationId xmlns:p14="http://schemas.microsoft.com/office/powerpoint/2010/main" val="26735008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8EC6BD-DB31-4CD4-82AD-2128464B4C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A35534-B004-4B37-9D4D-9D6AAF261F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359456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F540E-2BC1-450D-9435-04BE7586B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Key Influencers</a:t>
            </a:r>
          </a:p>
        </p:txBody>
      </p:sp>
      <p:pic>
        <p:nvPicPr>
          <p:cNvPr id="14" name="Picture 13" descr="A close up of a plant&#10;&#10;Description automatically generated">
            <a:extLst>
              <a:ext uri="{FF2B5EF4-FFF2-40B4-BE49-F238E27FC236}">
                <a16:creationId xmlns:a16="http://schemas.microsoft.com/office/drawing/2014/main" id="{3869ED05-5D03-476B-BCBB-B2889CB79C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061028" y="2386692"/>
            <a:ext cx="7561943" cy="4253593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6ABF239-1986-4F36-9BAA-5A2F39B3B3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3323166" y="2807538"/>
            <a:ext cx="5123667" cy="2882063"/>
          </a:xfr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2C5EF66-98AB-4A12-885F-58ED0E9E27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2418897" y="5373730"/>
            <a:ext cx="1674132" cy="1266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9698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34063F-F81A-4903-8ADE-8D229F015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What?!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2E8B890-42A9-46D3-AE32-02C8E34243D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80" t="5199" r="5909" b="12472"/>
          <a:stretch/>
        </p:blipFill>
        <p:spPr bwMode="auto">
          <a:xfrm>
            <a:off x="3804472" y="2179398"/>
            <a:ext cx="4150333" cy="4183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05345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Freeform 6">
            <a:extLst>
              <a:ext uri="{FF2B5EF4-FFF2-40B4-BE49-F238E27FC236}">
                <a16:creationId xmlns:a16="http://schemas.microsoft.com/office/drawing/2014/main" id="{133F8CB7-795C-4272-9073-64D8CF97F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B7743172-17A8-4FA4-8434-B813E03B7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Freeform 23">
            <a:extLst>
              <a:ext uri="{FF2B5EF4-FFF2-40B4-BE49-F238E27FC236}">
                <a16:creationId xmlns:a16="http://schemas.microsoft.com/office/drawing/2014/main" id="{4CE1233C-FD2F-489E-BFDE-086F5FED64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2">
              <a:duotone>
                <a:schemeClr val="accent1">
                  <a:tint val="98000"/>
                  <a:lumMod val="102000"/>
                </a:schemeClr>
                <a:schemeClr val="accent1">
                  <a:shade val="98000"/>
                  <a:lumMod val="98000"/>
                </a:schemeClr>
              </a:duotone>
            </a:blip>
            <a:tile tx="0" ty="0" sx="100000" sy="100000" flip="none" algn="tl"/>
          </a:blipFill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F68581-B4B9-489B-B97A-D0002C2D20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1800225"/>
            <a:ext cx="4025900" cy="162877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400" dirty="0"/>
              <a:t>Learning DAX</a:t>
            </a:r>
            <a:br>
              <a:rPr lang="en-US" sz="4400" dirty="0"/>
            </a:br>
            <a:r>
              <a:rPr lang="en-US" sz="4400" dirty="0"/>
              <a:t>Stage 1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8935F60-FE5F-4BC6-A7B3-EC4F4088368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80472" y="1250448"/>
            <a:ext cx="6268062" cy="4183931"/>
          </a:xfrm>
          <a:prstGeom prst="roundRect">
            <a:avLst>
              <a:gd name="adj" fmla="val 3876"/>
            </a:avLst>
          </a:prstGeom>
          <a:noFill/>
          <a:ln>
            <a:solidFill>
              <a:schemeClr val="accent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18195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AB30B9-E49A-474E-83CC-A14FC217C2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Learning Dax – Stage 2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4B862132-EF89-4B18-B110-1DED24EA47A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010" y="2269879"/>
            <a:ext cx="6587253" cy="4391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73291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C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Freeform 6">
            <a:extLst>
              <a:ext uri="{FF2B5EF4-FFF2-40B4-BE49-F238E27FC236}">
                <a16:creationId xmlns:a16="http://schemas.microsoft.com/office/drawing/2014/main" id="{E446B7E6-8568-417F-959E-DB3D1E70F6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80" name="Rectangle 79">
            <a:extLst>
              <a:ext uri="{FF2B5EF4-FFF2-40B4-BE49-F238E27FC236}">
                <a16:creationId xmlns:a16="http://schemas.microsoft.com/office/drawing/2014/main" id="{54047A07-72EC-41BC-A55F-C264F639FB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brown and white dog looking at the camera&#10;&#10;Description automatically generated">
            <a:extLst>
              <a:ext uri="{FF2B5EF4-FFF2-40B4-BE49-F238E27FC236}">
                <a16:creationId xmlns:a16="http://schemas.microsoft.com/office/drawing/2014/main" id="{AC863968-9FCB-4AC2-AF70-BD700C3B0E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0287002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094A41C-9E13-40BB-A089-8BD950A81E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907" y="166263"/>
            <a:ext cx="4789564" cy="1418786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880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Shih-Tzu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71E03FB-DEF1-458A-96AD-D19572640A00}"/>
              </a:ext>
            </a:extLst>
          </p:cNvPr>
          <p:cNvSpPr/>
          <p:nvPr/>
        </p:nvSpPr>
        <p:spPr>
          <a:xfrm>
            <a:off x="9688181" y="6532018"/>
            <a:ext cx="237661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111111"/>
                </a:solidFill>
                <a:latin typeface="-apple-system"/>
              </a:rPr>
              <a:t>Photo by </a:t>
            </a:r>
            <a:r>
              <a:rPr lang="en-US" sz="1200" dirty="0">
                <a:solidFill>
                  <a:srgbClr val="767676"/>
                </a:solidFill>
                <a:latin typeface="-apple-system"/>
                <a:hlinkClick r:id="rId4"/>
              </a:rPr>
              <a:t>Edson Torres</a:t>
            </a:r>
            <a:r>
              <a:rPr lang="en-US" sz="1200" dirty="0">
                <a:solidFill>
                  <a:srgbClr val="111111"/>
                </a:solidFill>
                <a:latin typeface="-apple-system"/>
              </a:rPr>
              <a:t> on </a:t>
            </a:r>
            <a:r>
              <a:rPr lang="en-US" sz="1200" dirty="0" err="1">
                <a:solidFill>
                  <a:srgbClr val="767676"/>
                </a:solidFill>
                <a:latin typeface="-apple-system"/>
                <a:hlinkClick r:id="rId5"/>
              </a:rPr>
              <a:t>Unsplash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232899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3E96646-423E-4354-94C2-1A28227BF075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A2F4A21B-80B9-40F1-8308-E0B7F0FE0B0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F051B7F-F45F-4FBB-974B-85B568B21B4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621</Words>
  <Application>Microsoft Office PowerPoint</Application>
  <PresentationFormat>Widescreen</PresentationFormat>
  <Paragraphs>240</Paragraphs>
  <Slides>50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6" baseType="lpstr">
      <vt:lpstr>-apple-system</vt:lpstr>
      <vt:lpstr>Calibri</vt:lpstr>
      <vt:lpstr>Century Gothic</vt:lpstr>
      <vt:lpstr>Consolas</vt:lpstr>
      <vt:lpstr>Wingdings 2</vt:lpstr>
      <vt:lpstr>Quotable</vt:lpstr>
      <vt:lpstr>DAX Explained Through Dance, Memes and Dad Jokes</vt:lpstr>
      <vt:lpstr>About Me</vt:lpstr>
      <vt:lpstr>Dance</vt:lpstr>
      <vt:lpstr>Dad</vt:lpstr>
      <vt:lpstr>Memes</vt:lpstr>
      <vt:lpstr>What?!</vt:lpstr>
      <vt:lpstr>Learning DAX Stage 1</vt:lpstr>
      <vt:lpstr>Learning Dax – Stage 2</vt:lpstr>
      <vt:lpstr>Shih-Tzu</vt:lpstr>
      <vt:lpstr>Key Points</vt:lpstr>
      <vt:lpstr>A Simple Calculation</vt:lpstr>
      <vt:lpstr>Level 1</vt:lpstr>
      <vt:lpstr>Level 2</vt:lpstr>
      <vt:lpstr>Level 3</vt:lpstr>
      <vt:lpstr>Level 4</vt:lpstr>
      <vt:lpstr>Level 5</vt:lpstr>
      <vt:lpstr>Filter Context</vt:lpstr>
      <vt:lpstr>Example 1</vt:lpstr>
      <vt:lpstr>Example 1</vt:lpstr>
      <vt:lpstr>Introducing SUMX</vt:lpstr>
      <vt:lpstr>Row Context</vt:lpstr>
      <vt:lpstr>Dance 1</vt:lpstr>
      <vt:lpstr>Dance 1</vt:lpstr>
      <vt:lpstr>Dance 1</vt:lpstr>
      <vt:lpstr>Example 2</vt:lpstr>
      <vt:lpstr>Guess The Result</vt:lpstr>
      <vt:lpstr>The Answer</vt:lpstr>
      <vt:lpstr>An Explanation</vt:lpstr>
      <vt:lpstr>PowerPoint Presentation</vt:lpstr>
      <vt:lpstr>PowerPoint Presentation</vt:lpstr>
      <vt:lpstr>PowerPoint Presentation</vt:lpstr>
      <vt:lpstr>PowerPoint Presentation</vt:lpstr>
      <vt:lpstr>Example 2 - Fixed</vt:lpstr>
      <vt:lpstr>We’re all different!</vt:lpstr>
      <vt:lpstr>Example 2 – Part 2</vt:lpstr>
      <vt:lpstr>PowerPoint Presentation</vt:lpstr>
      <vt:lpstr>PowerPoint Presentation</vt:lpstr>
      <vt:lpstr>PowerPoint Presentation</vt:lpstr>
      <vt:lpstr>Calculate</vt:lpstr>
      <vt:lpstr>Calculate Example</vt:lpstr>
      <vt:lpstr>PowerPoint Presentation</vt:lpstr>
      <vt:lpstr>'Sales By Year'[Colour] = "Red"</vt:lpstr>
      <vt:lpstr>Calculate Expanded</vt:lpstr>
      <vt:lpstr>ALL</vt:lpstr>
      <vt:lpstr>PowerPoint Presentation</vt:lpstr>
      <vt:lpstr>Values</vt:lpstr>
      <vt:lpstr>Keep Filters</vt:lpstr>
      <vt:lpstr>Key Points</vt:lpstr>
      <vt:lpstr>DAX Explained Through Dance, Memes and Dad Jokes</vt:lpstr>
      <vt:lpstr>Key Influencers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2019-09-10T19:18:30Z</dcterms:created>
  <dcterms:modified xsi:type="dcterms:W3CDTF">2019-10-06T10:07:11Z</dcterms:modified>
</cp:coreProperties>
</file>